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Lst>
  <p:sldSz cy="5143500" cx="9144000"/>
  <p:notesSz cx="6858000" cy="9144000"/>
  <p:embeddedFontLst>
    <p:embeddedFont>
      <p:font typeface="Merriweather"/>
      <p:regular r:id="rId178"/>
      <p:bold r:id="rId179"/>
      <p:italic r:id="rId180"/>
      <p:boldItalic r:id="rId1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1C05FD-BA00-4771-BE13-B16C41EF4473}">
  <a:tblStyle styleId="{921C05FD-BA00-4771-BE13-B16C41EF4473}"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181" Type="http://schemas.openxmlformats.org/officeDocument/2006/relationships/font" Target="fonts/Merriweather-boldItalic.fntdata"/><Relationship Id="rId34" Type="http://schemas.openxmlformats.org/officeDocument/2006/relationships/slide" Target="slides/slide27.xml"/><Relationship Id="rId180" Type="http://schemas.openxmlformats.org/officeDocument/2006/relationships/font" Target="fonts/Merriweather-italic.fntdata"/><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Merriweather-bold.fntdata"/><Relationship Id="rId178" Type="http://schemas.openxmlformats.org/officeDocument/2006/relationships/font" Target="fonts/Merriweather-regular.fntdata"/><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c739f0346_2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7c739f0346_2_54: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ca32ee4b7_0_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7ca32ee4b7_0_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6dd71d9358_1_2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6dd71d9358_1_2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6dd71d9358_1_2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0" name="Google Shape;950;g6dd71d9358_1_2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6dd71d9358_1_2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8" name="Google Shape;958;g6dd71d9358_1_2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6dd71d9358_1_2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6dd71d9358_1_2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6dd71d9358_1_27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g6dd71d9358_1_27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6dd71d9358_1_2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2" name="Google Shape;982;g6dd71d9358_1_28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6dd71d9358_1_29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0" name="Google Shape;990;g6dd71d9358_1_29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6dd71d9358_1_30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8" name="Google Shape;998;g6dd71d9358_1_30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6dd71d9358_1_3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g6dd71d9358_1_3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6dd71d9358_1_3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4" name="Google Shape;1014;g6dd71d9358_1_3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c739f0346_0_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7c739f0346_0_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6dd71d9358_1_3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6dd71d9358_1_3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6decbf14e3_0_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6decbf14e3_0_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6dd71d9358_1_3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6dd71d9358_1_3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6dd71d9358_1_35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8" name="Google Shape;1048;g6dd71d9358_1_35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6decbf14e3_0_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6" name="Google Shape;1056;g6decbf14e3_0_6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dd71d9358_1_3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4" name="Google Shape;1064;g6dd71d9358_1_35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6decbf14e3_0_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2" name="Google Shape;1072;g6decbf14e3_0_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6dd71d9358_1_36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1" name="Google Shape;1081;g6dd71d9358_1_36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6dd71d9358_1_3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9" name="Google Shape;1089;g6dd71d9358_1_3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6dd71d9358_1_3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7" name="Google Shape;1097;g6dd71d9358_1_3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c739f0346_0_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7c739f0346_0_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6dd71d9358_1_4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5" name="Google Shape;1105;g6dd71d9358_1_4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6dd71d9358_1_45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3" name="Google Shape;1113;g6dd71d9358_1_45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7cba033594_2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1" name="Google Shape;1121;g7cba033594_2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7cc2f3f8df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9" name="Google Shape;1129;g7cc2f3f8df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7cc2f3f8df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9" name="Google Shape;1139;g7cc2f3f8df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7cc2f3f8df_0_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7" name="Google Shape;1147;g7cc2f3f8df_0_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7cc2f3f8df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6" name="Google Shape;1156;g7cc2f3f8df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7cc2f3f8df_0_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5" name="Google Shape;1165;g7cc2f3f8df_0_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7cc2f3f8df_0_5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4" name="Google Shape;1174;g7cc2f3f8df_0_5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7cc564ebb3_0_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3" name="Google Shape;1183;g7cc564ebb3_0_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c739f0346_0_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g7c739f0346_0_5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7cc2f3fb68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2" name="Google Shape;1192;g7cc2f3fb68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7cc564ebb3_0_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0" name="Google Shape;1200;g7cc564ebb3_0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cc564ebb3_0_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8" name="Google Shape;1208;g7cc564ebb3_0_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7cc564ebb3_0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6" name="Google Shape;1216;g7cc564ebb3_0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7cc564ebb3_0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4" name="Google Shape;1224;g7cc564ebb3_0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7cc564ebb3_0_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2" name="Google Shape;1232;g7cc564ebb3_0_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7cc564ebb3_3_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0" name="Google Shape;1240;g7cc564ebb3_3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cc564ebb3_3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8" name="Google Shape;1248;g7cc564ebb3_3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7cc564ebb3_3_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6" name="Google Shape;1256;g7cc564ebb3_3_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7cc564ebb3_3_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4" name="Google Shape;1264;g7cc564ebb3_3_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c739f0346_0_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7c739f0346_0_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7cc564ebb3_3_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2" name="Google Shape;1272;g7cc564ebb3_3_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7cc564ebb3_3_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0" name="Google Shape;1280;g7cc564ebb3_3_5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7cc564ebb3_3_6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8" name="Google Shape;1288;g7cc564ebb3_3_6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7cc564ebb3_3_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6" name="Google Shape;1296;g7cc564ebb3_3_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7cc564ebb3_3_8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4" name="Google Shape;1304;g7cc564ebb3_3_8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7cc2f3f8df_0_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2" name="Google Shape;1312;g7cc2f3f8df_0_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7cd3366713_1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0" name="Google Shape;1320;g7cd3366713_1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7cd3366713_1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0" name="Google Shape;1330;g7cd3366713_1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7cd3366713_1_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8" name="Google Shape;1338;g7cd3366713_1_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7cd3366713_1_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6" name="Google Shape;1346;g7cd3366713_1_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ca32ee4b7_0_1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7ca32ee4b7_0_1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7cd3366713_1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4" name="Google Shape;1354;g7cd3366713_1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7cd3366713_1_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2" name="Google Shape;1362;g7cd3366713_1_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7cd444f214_1_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0" name="Google Shape;1370;g7cd444f214_1_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7ce8798693_3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8" name="Google Shape;1378;g7ce8798693_3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7cd444f214_1_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6" name="Google Shape;1386;g7cd444f214_1_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7cd444f214_1_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4" name="Google Shape;1394;g7cd444f214_1_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7cd444f214_1_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2" name="Google Shape;1402;g7cd444f214_1_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7cd444f214_1_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0" name="Google Shape;1410;g7cd444f214_1_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7ce8798693_3_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9" name="Google Shape;1419;g7ce8798693_3_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7ce8798693_6_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8" name="Google Shape;1428;g7ce8798693_6_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ca32ee4b7_0_17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7ca32ee4b7_0_17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7cd444f214_1_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7" name="Google Shape;1437;g7cd444f214_1_5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7cd444f214_1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5" name="Google Shape;1445;g7cd444f214_1_6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7ce8798693_3_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3" name="Google Shape;1453;g7ce8798693_3_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7cd444f214_1_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1" name="Google Shape;1461;g7cd444f214_1_7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7cd444f214_1_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9" name="Google Shape;1469;g7cd444f214_1_8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7cd444f214_1_8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7" name="Google Shape;1477;g7cd444f214_1_8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7cd444f214_1_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5" name="Google Shape;1485;g7cd444f214_1_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7cd3366713_1_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3" name="Google Shape;1493;g7cd3366713_1_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7ce8798693_2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1" name="Google Shape;1501;g7ce8798693_2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7ce8798693_2_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1" name="Google Shape;1511;g7ce8798693_2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ca32ee4b7_0_2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7ca32ee4b7_0_20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7ce8798693_2_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9" name="Google Shape;1519;g7ce8798693_2_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ca32ee4b7_0_19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7ca32ee4b7_0_1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c739f0346_0_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7c739f0346_0_8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c739f0346_2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7c739f0346_2_62: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c739f0346_0_9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7c739f0346_0_9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c739f0346_0_1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7c739f0346_0_10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c739f0346_0_1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7c739f0346_0_11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c739f0346_0_1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7c739f0346_0_1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ca32ee4b7_0_2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7ca32ee4b7_0_2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dbd7defc8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6dbd7defc8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bd7defc8_0_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6dbd7defc8_0_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dbd7defc8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6dbd7defc8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dbd7defc8_0_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6dbd7defc8_0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dbd7defc8_0_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6dbd7defc8_0_5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decbf14e3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6decbf14e3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ca32ee4b7_0_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7ca32ee4b7_0_5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dbd7defc8_0_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6dbd7defc8_0_5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dbd7defc8_0_6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6dbd7defc8_0_6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6dbd7defc8_0_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6dbd7defc8_0_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dbd7defc8_0_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6dbd7defc8_0_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dbd7defc8_0_9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6dbd7defc8_0_9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ca32ee4b7_0_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7ca32ee4b7_0_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dbd7defc8_0_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6dbd7defc8_0_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ca32ee4b7_0_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g7ca32ee4b7_0_8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7ca32ee4b7_0_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g7ca32ee4b7_0_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c739f0346_2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7c739f0346_2_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dbd7defc8_0_1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6dbd7defc8_0_10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ca32ee4b7_0_1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g7ca32ee4b7_0_12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dbd7defc8_0_1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6dbd7defc8_0_1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6dbd7defc8_0_1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g6dbd7defc8_0_1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6dbd7defc8_0_1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6dbd7defc8_0_1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6dbd7defc8_0_1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6dbd7defc8_0_13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6dbd7defc8_0_1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6dbd7defc8_0_1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dbd7defc8_0_1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g6dbd7defc8_0_15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7ca32ee4b7_0_1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 name="Google Shape;504;g7ca32ee4b7_0_13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ca32ee4b7_0_1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7ca32ee4b7_0_1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c739f0346_0_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7c739f0346_0_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ca32ee4b7_0_1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7ca32ee4b7_0_15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6dbd7defc8_0_1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6dbd7defc8_0_1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7ca32ee4b7_0_1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g7ca32ee4b7_0_1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6dd5ffe54c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g6dd5ffe54c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7ca32ee4b7_0_2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g7ca32ee4b7_0_22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dd71d9358_1_1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6dd71d9358_1_1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7ca32ee4b7_0_2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7ca32ee4b7_0_2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7ca32ee4b7_0_2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7ca32ee4b7_0_26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ca32ee4b7_0_2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g7ca32ee4b7_0_2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6dd71d9358_1_4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7" name="Google Shape;597;g6dd71d9358_1_4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ca32ee4b7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7ca32ee4b7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7ca40aea43_1_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g7ca40aea43_1_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7ca40aea43_1_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7ca40aea43_1_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dd71d9358_1_39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6dd71d9358_1_39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dd71d9358_1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g6dd71d9358_1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6dd71d9358_1_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g6dd71d9358_1_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6dd71d9358_1_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6dd71d9358_1_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6dd71d9358_1_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6dd71d9358_1_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dd71d9358_1_4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g6dd71d9358_1_4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6dd71d9358_1_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g6dd71d9358_1_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6dd71d9358_1_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6dd71d9358_1_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c739f0346_0_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7c739f0346_0_2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6dd71d9358_1_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6dd71d9358_1_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6dd71d9358_1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g6dd71d9358_1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6dd71d9358_1_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6dd71d9358_1_8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dd71d9358_1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6dd71d9358_1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6dd71d9358_1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g6dd71d9358_1_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6dd71d9358_1_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6dd71d9358_1_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6dd71d9358_1_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g6dd71d9358_1_8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6dd71d9358_1_4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2" name="Google Shape;752;g6dd71d9358_1_4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6dd71d9358_1_4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6dd71d9358_1_4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6dd71d9358_1_10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6dd71d9358_1_10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ca32ee4b7_0_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7ca32ee4b7_0_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dd71d9358_1_1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g6dd71d9358_1_11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6dd71d9358_1_1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g6dd71d9358_1_1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dd71d9358_1_1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6dd71d9358_1_1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6dd71d9358_1_1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6dd71d9358_1_1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dd71d9358_1_1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g6dd71d9358_1_1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6dd71d9358_1_1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g6dd71d9358_1_1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6dd71d9358_1_1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g6dd71d9358_1_1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6dd71d9358_1_1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4" name="Google Shape;834;g6dd71d9358_1_1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6decbf14e3_0_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g6decbf14e3_0_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dd71d9358_1_1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g6dd71d9358_1_1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ca32ee4b7_0_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7ca32ee4b7_0_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6decbf14e3_0_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0" name="Google Shape;860;g6decbf14e3_0_2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6dd71d9358_1_1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8" name="Google Shape;868;g6dd71d9358_1_1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6decbf14e3_0_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7" name="Google Shape;877;g6decbf14e3_0_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6dd71d9358_1_2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5" name="Google Shape;885;g6dd71d9358_1_2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6decbf14e3_0_5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g6decbf14e3_0_5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6dd71d9358_1_2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2" name="Google Shape;902;g6dd71d9358_1_20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6dd71d9358_1_2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g6dd71d9358_1_2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6dd71d9358_1_2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g6dd71d9358_1_2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6dd71d9358_1_2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6dd71d9358_1_23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6dd71d9358_1_2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4" name="Google Shape;934;g6dd71d9358_1_2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9" name="Shape 59"/>
        <p:cNvGrpSpPr/>
        <p:nvPr/>
      </p:nvGrpSpPr>
      <p:grpSpPr>
        <a:xfrm>
          <a:off x="0" y="0"/>
          <a:ext cx="0" cy="0"/>
          <a:chOff x="0" y="0"/>
          <a:chExt cx="0" cy="0"/>
        </a:xfrm>
      </p:grpSpPr>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5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image" Target="../media/image54.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45.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48.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46.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5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7.png"/><Relationship Id="rId4"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8.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50.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 Id="rId3" Type="http://schemas.openxmlformats.org/officeDocument/2006/relationships/image" Target="../media/image1.png"/><Relationship Id="rId4" Type="http://schemas.openxmlformats.org/officeDocument/2006/relationships/image" Target="../media/image49.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 Id="rId3" Type="http://schemas.openxmlformats.org/officeDocument/2006/relationships/image" Target="../media/image1.png"/><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image" Target="../media/image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7.png"/><Relationship Id="rId4" Type="http://schemas.openxmlformats.org/officeDocument/2006/relationships/image" Target="../media/image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www.facebook.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hyperlink" Target="https://www.wikipedia.org/" TargetMode="External"/><Relationship Id="rId5"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1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hyperlink" Target="http://www.facebook.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3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5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2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4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5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7" name="Shape 107"/>
        <p:cNvGrpSpPr/>
        <p:nvPr/>
      </p:nvGrpSpPr>
      <p:grpSpPr>
        <a:xfrm>
          <a:off x="0" y="0"/>
          <a:ext cx="0" cy="0"/>
          <a:chOff x="0" y="0"/>
          <a:chExt cx="0" cy="0"/>
        </a:xfrm>
      </p:grpSpPr>
      <p:sp>
        <p:nvSpPr>
          <p:cNvPr id="108" name="Google Shape;108;p27"/>
          <p:cNvSpPr/>
          <p:nvPr/>
        </p:nvSpPr>
        <p:spPr>
          <a:xfrm>
            <a:off x="663921" y="571886"/>
            <a:ext cx="2057395" cy="5489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ph type="title"/>
          </p:nvPr>
        </p:nvSpPr>
        <p:spPr>
          <a:xfrm>
            <a:off x="628050" y="2614700"/>
            <a:ext cx="4242900" cy="7461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MVC Architecture</a:t>
            </a:r>
            <a:endParaRPr/>
          </a:p>
        </p:txBody>
      </p:sp>
      <p:sp>
        <p:nvSpPr>
          <p:cNvPr id="110" name="Google Shape;110;p27"/>
          <p:cNvSpPr/>
          <p:nvPr/>
        </p:nvSpPr>
        <p:spPr>
          <a:xfrm>
            <a:off x="7582359" y="0"/>
            <a:ext cx="1356522" cy="15774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188" name="Google Shape;188;p36"/>
          <p:cNvSpPr txBox="1"/>
          <p:nvPr/>
        </p:nvSpPr>
        <p:spPr>
          <a:xfrm>
            <a:off x="153600" y="12142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Formal Definition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Server</a:t>
            </a:r>
            <a:r>
              <a:rPr lang="en" sz="2000"/>
              <a:t>: It is an application or a computer that runs services to be accessed by another application or computer (client).</a:t>
            </a:r>
            <a:endParaRPr sz="2000"/>
          </a:p>
          <a:p>
            <a:pPr indent="0" lvl="0" marL="0" rtl="0" algn="l">
              <a:spcBef>
                <a:spcPts val="0"/>
              </a:spcBef>
              <a:spcAft>
                <a:spcPts val="0"/>
              </a:spcAft>
              <a:buNone/>
            </a:pPr>
            <a:r>
              <a:rPr lang="en" sz="2000"/>
              <a:t>eg. a database server which is contacted to authenticate your credentials.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Client</a:t>
            </a:r>
            <a:r>
              <a:rPr lang="en" sz="2000"/>
              <a:t>: Any browser, web server or application that accesses a server	</a:t>
            </a:r>
            <a:endParaRPr sz="2000"/>
          </a:p>
          <a:p>
            <a:pPr indent="0" lvl="0" marL="0" rtl="0" algn="l">
              <a:spcBef>
                <a:spcPts val="0"/>
              </a:spcBef>
              <a:spcAft>
                <a:spcPts val="0"/>
              </a:spcAft>
              <a:buNone/>
            </a:pPr>
            <a:r>
              <a:t/>
            </a:r>
            <a:endParaRPr sz="2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3" name="Shape 943"/>
        <p:cNvGrpSpPr/>
        <p:nvPr/>
      </p:nvGrpSpPr>
      <p:grpSpPr>
        <a:xfrm>
          <a:off x="0" y="0"/>
          <a:ext cx="0" cy="0"/>
          <a:chOff x="0" y="0"/>
          <a:chExt cx="0" cy="0"/>
        </a:xfrm>
      </p:grpSpPr>
      <p:sp>
        <p:nvSpPr>
          <p:cNvPr id="944" name="Google Shape;944;p12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12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12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pic>
        <p:nvPicPr>
          <p:cNvPr id="947" name="Google Shape;947;p126"/>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1" name="Shape 951"/>
        <p:cNvGrpSpPr/>
        <p:nvPr/>
      </p:nvGrpSpPr>
      <p:grpSpPr>
        <a:xfrm>
          <a:off x="0" y="0"/>
          <a:ext cx="0" cy="0"/>
          <a:chOff x="0" y="0"/>
          <a:chExt cx="0" cy="0"/>
        </a:xfrm>
      </p:grpSpPr>
      <p:sp>
        <p:nvSpPr>
          <p:cNvPr id="952" name="Google Shape;952;p12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12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12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955" name="Google Shape;955;p12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You can clearly see now that the separation of concerns is being handled well here.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Unlike servlets, the front-end (the HTML code), the back-end (the Java code), and the data are being handled by different components.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means that:</a:t>
            </a:r>
            <a:endParaRPr sz="2000"/>
          </a:p>
          <a:p>
            <a:pPr indent="-355600" lvl="0" marL="914400" rtl="0" algn="l">
              <a:spcBef>
                <a:spcPts val="0"/>
              </a:spcBef>
              <a:spcAft>
                <a:spcPts val="0"/>
              </a:spcAft>
              <a:buSzPts val="2000"/>
              <a:buChar char="-"/>
            </a:pPr>
            <a:r>
              <a:rPr lang="en" sz="2000"/>
              <a:t>the </a:t>
            </a:r>
            <a:r>
              <a:rPr b="1" lang="en" sz="2000"/>
              <a:t>view part</a:t>
            </a:r>
            <a:r>
              <a:rPr lang="en" sz="2000"/>
              <a:t> handles the </a:t>
            </a:r>
            <a:r>
              <a:rPr b="1" lang="en" sz="2000"/>
              <a:t>front end</a:t>
            </a:r>
            <a:r>
              <a:rPr lang="en" sz="2000"/>
              <a:t>, </a:t>
            </a:r>
            <a:endParaRPr sz="2000"/>
          </a:p>
          <a:p>
            <a:pPr indent="-355600" lvl="0" marL="914400" rtl="0" algn="l">
              <a:spcBef>
                <a:spcPts val="0"/>
              </a:spcBef>
              <a:spcAft>
                <a:spcPts val="0"/>
              </a:spcAft>
              <a:buSzPts val="2000"/>
              <a:buChar char="-"/>
            </a:pPr>
            <a:r>
              <a:rPr lang="en" sz="2000"/>
              <a:t>the </a:t>
            </a:r>
            <a:r>
              <a:rPr b="1" lang="en" sz="2000"/>
              <a:t>controllers</a:t>
            </a:r>
            <a:r>
              <a:rPr lang="en" sz="2000"/>
              <a:t> handle the </a:t>
            </a:r>
            <a:r>
              <a:rPr b="1" lang="en" sz="2000"/>
              <a:t>back end</a:t>
            </a:r>
            <a:r>
              <a:rPr lang="en" sz="2000"/>
              <a:t>, </a:t>
            </a:r>
            <a:endParaRPr sz="2000"/>
          </a:p>
          <a:p>
            <a:pPr indent="-355600" lvl="0" marL="914400" rtl="0" algn="l">
              <a:spcBef>
                <a:spcPts val="0"/>
              </a:spcBef>
              <a:spcAft>
                <a:spcPts val="0"/>
              </a:spcAft>
              <a:buSzPts val="2000"/>
              <a:buChar char="-"/>
            </a:pPr>
            <a:r>
              <a:rPr lang="en" sz="2000"/>
              <a:t>the </a:t>
            </a:r>
            <a:r>
              <a:rPr b="1" lang="en" sz="2000"/>
              <a:t>model</a:t>
            </a:r>
            <a:r>
              <a:rPr lang="en" sz="2000"/>
              <a:t> component is used to </a:t>
            </a:r>
            <a:r>
              <a:rPr b="1" lang="en" sz="2000"/>
              <a:t>exchange data </a:t>
            </a:r>
            <a:r>
              <a:rPr lang="en" sz="2000"/>
              <a:t>between the view and controller components.</a:t>
            </a:r>
            <a:endParaRPr sz="2000"/>
          </a:p>
          <a:p>
            <a:pPr indent="0" lvl="0" marL="0" rtl="0" algn="l">
              <a:spcBef>
                <a:spcPts val="0"/>
              </a:spcBef>
              <a:spcAft>
                <a:spcPts val="0"/>
              </a:spcAft>
              <a:buNone/>
            </a:pPr>
            <a:r>
              <a:t/>
            </a:r>
            <a:endParaRPr sz="2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9" name="Shape 959"/>
        <p:cNvGrpSpPr/>
        <p:nvPr/>
      </p:nvGrpSpPr>
      <p:grpSpPr>
        <a:xfrm>
          <a:off x="0" y="0"/>
          <a:ext cx="0" cy="0"/>
          <a:chOff x="0" y="0"/>
          <a:chExt cx="0" cy="0"/>
        </a:xfrm>
      </p:grpSpPr>
      <p:sp>
        <p:nvSpPr>
          <p:cNvPr id="960" name="Google Shape;960;p12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1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12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963" name="Google Shape;963;p12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that you have gained an understanding of the theory related to the MVC architecture, let's move on to the implementation of the same using Java.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There are frameworks that provide us with pre-written code as JARs and guidelines to implement the MVC architecture, using Java to create a web application.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One of such frameworks is the </a:t>
            </a:r>
            <a:r>
              <a:rPr b="1" lang="en" sz="2000"/>
              <a:t>Spring MVC</a:t>
            </a:r>
            <a:endParaRPr sz="2000"/>
          </a:p>
          <a:p>
            <a:pPr indent="0" lvl="0" marL="0" rtl="0" algn="l">
              <a:spcBef>
                <a:spcPts val="0"/>
              </a:spcBef>
              <a:spcAft>
                <a:spcPts val="0"/>
              </a:spcAft>
              <a:buNone/>
            </a:pPr>
            <a:r>
              <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7" name="Shape 967"/>
        <p:cNvGrpSpPr/>
        <p:nvPr/>
      </p:nvGrpSpPr>
      <p:grpSpPr>
        <a:xfrm>
          <a:off x="0" y="0"/>
          <a:ext cx="0" cy="0"/>
          <a:chOff x="0" y="0"/>
          <a:chExt cx="0" cy="0"/>
        </a:xfrm>
      </p:grpSpPr>
      <p:sp>
        <p:nvSpPr>
          <p:cNvPr id="968" name="Google Shape;968;p12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1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12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971" name="Google Shape;971;p12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SpringMVC provides us with a popular Java implementation of the MVC architecture to help develop web applications using MVC architecture.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comes with a pre-written MVC framework that implements the underlying details of creating a website or web application.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leaves the developer with only the task of writing the models, views, and controllers.</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Let's understand what SpringMVC is and how it implements the MVC architecture.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5" name="Shape 975"/>
        <p:cNvGrpSpPr/>
        <p:nvPr/>
      </p:nvGrpSpPr>
      <p:grpSpPr>
        <a:xfrm>
          <a:off x="0" y="0"/>
          <a:ext cx="0" cy="0"/>
          <a:chOff x="0" y="0"/>
          <a:chExt cx="0" cy="0"/>
        </a:xfrm>
      </p:grpSpPr>
      <p:sp>
        <p:nvSpPr>
          <p:cNvPr id="976" name="Google Shape;976;p1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1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13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pic>
        <p:nvPicPr>
          <p:cNvPr id="979" name="Google Shape;979;p130"/>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sp>
        <p:nvSpPr>
          <p:cNvPr id="984" name="Google Shape;984;p1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1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1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pic>
        <p:nvPicPr>
          <p:cNvPr id="987" name="Google Shape;987;p131"/>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1" name="Shape 991"/>
        <p:cNvGrpSpPr/>
        <p:nvPr/>
      </p:nvGrpSpPr>
      <p:grpSpPr>
        <a:xfrm>
          <a:off x="0" y="0"/>
          <a:ext cx="0" cy="0"/>
          <a:chOff x="0" y="0"/>
          <a:chExt cx="0" cy="0"/>
        </a:xfrm>
      </p:grpSpPr>
      <p:sp>
        <p:nvSpPr>
          <p:cNvPr id="992" name="Google Shape;992;p1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1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1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pic>
        <p:nvPicPr>
          <p:cNvPr id="995" name="Google Shape;995;p132"/>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9" name="Shape 999"/>
        <p:cNvGrpSpPr/>
        <p:nvPr/>
      </p:nvGrpSpPr>
      <p:grpSpPr>
        <a:xfrm>
          <a:off x="0" y="0"/>
          <a:ext cx="0" cy="0"/>
          <a:chOff x="0" y="0"/>
          <a:chExt cx="0" cy="0"/>
        </a:xfrm>
      </p:grpSpPr>
      <p:sp>
        <p:nvSpPr>
          <p:cNvPr id="1000" name="Google Shape;1000;p1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1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1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pic>
        <p:nvPicPr>
          <p:cNvPr id="1003" name="Google Shape;1003;p133"/>
          <p:cNvPicPr preferRelativeResize="0"/>
          <p:nvPr/>
        </p:nvPicPr>
        <p:blipFill>
          <a:blip r:embed="rId4">
            <a:alphaModFix/>
          </a:blip>
          <a:stretch>
            <a:fillRect/>
          </a:stretch>
        </p:blipFill>
        <p:spPr>
          <a:xfrm>
            <a:off x="0" y="636900"/>
            <a:ext cx="9144001" cy="45065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7" name="Shape 1007"/>
        <p:cNvGrpSpPr/>
        <p:nvPr/>
      </p:nvGrpSpPr>
      <p:grpSpPr>
        <a:xfrm>
          <a:off x="0" y="0"/>
          <a:ext cx="0" cy="0"/>
          <a:chOff x="0" y="0"/>
          <a:chExt cx="0" cy="0"/>
        </a:xfrm>
      </p:grpSpPr>
      <p:sp>
        <p:nvSpPr>
          <p:cNvPr id="1008" name="Google Shape;1008;p1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1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1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11" name="Google Shape;1011;p13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saw that Spring MVC implements the MVC architecture through following components: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Dispatcher servlet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Handler mapping</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View resolver</a:t>
            </a:r>
            <a:endParaRPr sz="2000"/>
          </a:p>
          <a:p>
            <a:pPr indent="0" lvl="0" marL="0" rtl="0" algn="l">
              <a:spcBef>
                <a:spcPts val="0"/>
              </a:spcBef>
              <a:spcAft>
                <a:spcPts val="0"/>
              </a:spcAft>
              <a:buNone/>
            </a:pPr>
            <a:r>
              <a:t/>
            </a:r>
            <a:endParaRPr sz="2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5" name="Shape 1015"/>
        <p:cNvGrpSpPr/>
        <p:nvPr/>
      </p:nvGrpSpPr>
      <p:grpSpPr>
        <a:xfrm>
          <a:off x="0" y="0"/>
          <a:ext cx="0" cy="0"/>
          <a:chOff x="0" y="0"/>
          <a:chExt cx="0" cy="0"/>
        </a:xfrm>
      </p:grpSpPr>
      <p:sp>
        <p:nvSpPr>
          <p:cNvPr id="1016" name="Google Shape;1016;p1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1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1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19" name="Google Shape;1019;p13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Dispatcher servlet</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acts as a front controller.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means that a request coming to the server is first intercepted and responded to by the dispatcher servlet.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dispatcher servlet acts as a point of communication between all the other components.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2" name="Shape 192"/>
        <p:cNvGrpSpPr/>
        <p:nvPr/>
      </p:nvGrpSpPr>
      <p:grpSpPr>
        <a:xfrm>
          <a:off x="0" y="0"/>
          <a:ext cx="0" cy="0"/>
          <a:chOff x="0" y="0"/>
          <a:chExt cx="0" cy="0"/>
        </a:xfrm>
      </p:grpSpPr>
      <p:sp>
        <p:nvSpPr>
          <p:cNvPr id="193" name="Google Shape;193;p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 name="Google Shape;195;p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pic>
        <p:nvPicPr>
          <p:cNvPr id="196" name="Google Shape;196;p37"/>
          <p:cNvPicPr preferRelativeResize="0"/>
          <p:nvPr/>
        </p:nvPicPr>
        <p:blipFill>
          <a:blip r:embed="rId4">
            <a:alphaModFix/>
          </a:blip>
          <a:stretch>
            <a:fillRect/>
          </a:stretch>
        </p:blipFill>
        <p:spPr>
          <a:xfrm>
            <a:off x="0" y="636900"/>
            <a:ext cx="9144001" cy="45065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3" name="Shape 1023"/>
        <p:cNvGrpSpPr/>
        <p:nvPr/>
      </p:nvGrpSpPr>
      <p:grpSpPr>
        <a:xfrm>
          <a:off x="0" y="0"/>
          <a:ext cx="0" cy="0"/>
          <a:chOff x="0" y="0"/>
          <a:chExt cx="0" cy="0"/>
        </a:xfrm>
      </p:grpSpPr>
      <p:sp>
        <p:nvSpPr>
          <p:cNvPr id="1024" name="Google Shape;1024;p1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1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1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27" name="Google Shape;1027;p13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Handler mapping</a:t>
            </a:r>
            <a:r>
              <a:rPr lang="en" sz="2000"/>
              <a:t>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When the dispatcher servlet receives a request, it contacts the handler mapping to get the name of the appropriate controller to which the request should be routed.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As you already learnt, there can be different controllers for different purposes, such as getting posts for your news feed and getting friend suggestions for you.</a:t>
            </a:r>
            <a:endParaRPr sz="2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1" name="Shape 1031"/>
        <p:cNvGrpSpPr/>
        <p:nvPr/>
      </p:nvGrpSpPr>
      <p:grpSpPr>
        <a:xfrm>
          <a:off x="0" y="0"/>
          <a:ext cx="0" cy="0"/>
          <a:chOff x="0" y="0"/>
          <a:chExt cx="0" cy="0"/>
        </a:xfrm>
      </p:grpSpPr>
      <p:sp>
        <p:nvSpPr>
          <p:cNvPr id="1032" name="Google Shape;1032;p1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1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1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35" name="Google Shape;1035;p137"/>
          <p:cNvSpPr txBox="1"/>
          <p:nvPr/>
        </p:nvSpPr>
        <p:spPr>
          <a:xfrm>
            <a:off x="153600" y="756050"/>
            <a:ext cx="3861900" cy="313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Handler mapping</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Handler mapping finds the right controller to be contacted and sends that information to the dispatcher servlet. </a:t>
            </a:r>
            <a:endParaRPr sz="2000"/>
          </a:p>
        </p:txBody>
      </p:sp>
      <p:pic>
        <p:nvPicPr>
          <p:cNvPr id="1036" name="Google Shape;1036;p137"/>
          <p:cNvPicPr preferRelativeResize="0"/>
          <p:nvPr/>
        </p:nvPicPr>
        <p:blipFill>
          <a:blip r:embed="rId4">
            <a:alphaModFix/>
          </a:blip>
          <a:stretch>
            <a:fillRect/>
          </a:stretch>
        </p:blipFill>
        <p:spPr>
          <a:xfrm>
            <a:off x="4317475" y="1127849"/>
            <a:ext cx="4826524" cy="4015649"/>
          </a:xfrm>
          <a:prstGeom prst="rect">
            <a:avLst/>
          </a:prstGeom>
          <a:noFill/>
          <a:ln>
            <a:noFill/>
          </a:ln>
        </p:spPr>
      </p:pic>
      <p:sp>
        <p:nvSpPr>
          <p:cNvPr id="1037" name="Google Shape;1037;p137"/>
          <p:cNvSpPr txBox="1"/>
          <p:nvPr/>
        </p:nvSpPr>
        <p:spPr>
          <a:xfrm>
            <a:off x="2755975" y="4734600"/>
            <a:ext cx="15615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ID: 1167067261</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1" name="Shape 1041"/>
        <p:cNvGrpSpPr/>
        <p:nvPr/>
      </p:nvGrpSpPr>
      <p:grpSpPr>
        <a:xfrm>
          <a:off x="0" y="0"/>
          <a:ext cx="0" cy="0"/>
          <a:chOff x="0" y="0"/>
          <a:chExt cx="0" cy="0"/>
        </a:xfrm>
      </p:grpSpPr>
      <p:sp>
        <p:nvSpPr>
          <p:cNvPr id="1042" name="Google Shape;1042;p1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1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4" name="Google Shape;1044;p1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45" name="Google Shape;1045;p13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Controller</a:t>
            </a:r>
            <a:r>
              <a:rPr lang="en" sz="2000"/>
              <a:t>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 controller is contacted by the dispatcher servlet to process a request.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processes the client request, retrieves the required data or the model</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then sends this model along with the view name that the model has to be rendered to the dispatcher servlet.</a:t>
            </a:r>
            <a:endParaRPr sz="2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9" name="Shape 1049"/>
        <p:cNvGrpSpPr/>
        <p:nvPr/>
      </p:nvGrpSpPr>
      <p:grpSpPr>
        <a:xfrm>
          <a:off x="0" y="0"/>
          <a:ext cx="0" cy="0"/>
          <a:chOff x="0" y="0"/>
          <a:chExt cx="0" cy="0"/>
        </a:xfrm>
      </p:grpSpPr>
      <p:sp>
        <p:nvSpPr>
          <p:cNvPr id="1050" name="Google Shape;1050;p1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1" name="Google Shape;1051;p1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2" name="Google Shape;1052;p1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53" name="Google Shape;1053;p13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Model</a:t>
            </a:r>
            <a:r>
              <a:rPr lang="en" sz="2000"/>
              <a:t>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model represents the data layer of the website.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All the required data is stored in the database and sent from one component to another in the form of models.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Models are basically Java classes with specific attributes. </a:t>
            </a:r>
            <a:endParaRPr sz="2000"/>
          </a:p>
          <a:p>
            <a:pPr indent="0" lvl="0" marL="0" rtl="0" algn="l">
              <a:spcBef>
                <a:spcPts val="0"/>
              </a:spcBef>
              <a:spcAft>
                <a:spcPts val="0"/>
              </a:spcAft>
              <a:buNone/>
            </a:pPr>
            <a:r>
              <a:t/>
            </a:r>
            <a:endParaRPr sz="2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7" name="Shape 1057"/>
        <p:cNvGrpSpPr/>
        <p:nvPr/>
      </p:nvGrpSpPr>
      <p:grpSpPr>
        <a:xfrm>
          <a:off x="0" y="0"/>
          <a:ext cx="0" cy="0"/>
          <a:chOff x="0" y="0"/>
          <a:chExt cx="0" cy="0"/>
        </a:xfrm>
      </p:grpSpPr>
      <p:sp>
        <p:nvSpPr>
          <p:cNvPr id="1058" name="Google Shape;1058;p1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9" name="Google Shape;1059;p1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 name="Google Shape;1060;p1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61" name="Google Shape;1061;p14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Model</a:t>
            </a:r>
            <a:r>
              <a:rPr lang="en" sz="2000"/>
              <a:t> </a:t>
            </a:r>
            <a:endParaRPr sz="2000"/>
          </a:p>
          <a:p>
            <a:pPr indent="0" lvl="0" marL="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For example, a model class storing data about a student in a school would have attributes such as name, ID number, date of birth, etc.  </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model layer also implements functionalities for the controller to retrieve and manipulate data in the database. </a:t>
            </a:r>
            <a:endParaRPr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5" name="Shape 1065"/>
        <p:cNvGrpSpPr/>
        <p:nvPr/>
      </p:nvGrpSpPr>
      <p:grpSpPr>
        <a:xfrm>
          <a:off x="0" y="0"/>
          <a:ext cx="0" cy="0"/>
          <a:chOff x="0" y="0"/>
          <a:chExt cx="0" cy="0"/>
        </a:xfrm>
      </p:grpSpPr>
      <p:sp>
        <p:nvSpPr>
          <p:cNvPr id="1066" name="Google Shape;1066;p1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7" name="Google Shape;1067;p1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8" name="Google Shape;1068;p1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69" name="Google Shape;1069;p14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View resolver </a:t>
            </a:r>
            <a:endParaRPr b="1"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 view resolver receives the view name from the controller via the dispatcher servlet.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has the mapping of view names and views.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finds the appropriate view and sends it to the dispatcher servlet.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For example, the view name could be helloworld and the view could be helloworld.jsp. The view resolver would receive helloworld and return the view helloworld.jsp to the dispatcher servlet.</a:t>
            </a:r>
            <a:endParaRPr sz="2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3" name="Shape 1073"/>
        <p:cNvGrpSpPr/>
        <p:nvPr/>
      </p:nvGrpSpPr>
      <p:grpSpPr>
        <a:xfrm>
          <a:off x="0" y="0"/>
          <a:ext cx="0" cy="0"/>
          <a:chOff x="0" y="0"/>
          <a:chExt cx="0" cy="0"/>
        </a:xfrm>
      </p:grpSpPr>
      <p:sp>
        <p:nvSpPr>
          <p:cNvPr id="1074" name="Google Shape;1074;p1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5" name="Google Shape;1075;p1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6" name="Google Shape;1076;p1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77" name="Google Shape;1077;p142"/>
          <p:cNvSpPr txBox="1"/>
          <p:nvPr/>
        </p:nvSpPr>
        <p:spPr>
          <a:xfrm>
            <a:off x="148925" y="1093050"/>
            <a:ext cx="3947400" cy="3148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View</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view receives the business logic and/or the model data from the controller via the dispatcher servlet and builds the HTML around the data that it receives. </a:t>
            </a:r>
            <a:endParaRPr sz="2000"/>
          </a:p>
        </p:txBody>
      </p:sp>
      <p:pic>
        <p:nvPicPr>
          <p:cNvPr id="1078" name="Google Shape;1078;p142"/>
          <p:cNvPicPr preferRelativeResize="0"/>
          <p:nvPr/>
        </p:nvPicPr>
        <p:blipFill>
          <a:blip r:embed="rId4">
            <a:alphaModFix/>
          </a:blip>
          <a:stretch>
            <a:fillRect/>
          </a:stretch>
        </p:blipFill>
        <p:spPr>
          <a:xfrm>
            <a:off x="4193450" y="636900"/>
            <a:ext cx="4950548" cy="45066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2" name="Shape 1082"/>
        <p:cNvGrpSpPr/>
        <p:nvPr/>
      </p:nvGrpSpPr>
      <p:grpSpPr>
        <a:xfrm>
          <a:off x="0" y="0"/>
          <a:ext cx="0" cy="0"/>
          <a:chOff x="0" y="0"/>
          <a:chExt cx="0" cy="0"/>
        </a:xfrm>
      </p:grpSpPr>
      <p:sp>
        <p:nvSpPr>
          <p:cNvPr id="1083" name="Google Shape;1083;p1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4" name="Google Shape;1084;p1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5" name="Google Shape;1085;p1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MVC </a:t>
            </a:r>
            <a:endParaRPr b="0" i="0" sz="3000" u="none" cap="none" strike="noStrike">
              <a:solidFill>
                <a:srgbClr val="FFFFFF"/>
              </a:solidFill>
              <a:latin typeface="Calibri"/>
              <a:ea typeface="Calibri"/>
              <a:cs typeface="Calibri"/>
              <a:sym typeface="Calibri"/>
            </a:endParaRPr>
          </a:p>
        </p:txBody>
      </p:sp>
      <p:sp>
        <p:nvSpPr>
          <p:cNvPr id="1086" name="Google Shape;1086;p14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View</a:t>
            </a:r>
            <a:r>
              <a:rPr lang="en" sz="2000"/>
              <a:t>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builds the final web page that a client will be able to see.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sends the HTML code back to the dispatcher servlet, which then sends the same to the client as a response.</a:t>
            </a:r>
            <a:endParaRPr sz="2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0" name="Shape 1090"/>
        <p:cNvGrpSpPr/>
        <p:nvPr/>
      </p:nvGrpSpPr>
      <p:grpSpPr>
        <a:xfrm>
          <a:off x="0" y="0"/>
          <a:ext cx="0" cy="0"/>
          <a:chOff x="0" y="0"/>
          <a:chExt cx="0" cy="0"/>
        </a:xfrm>
      </p:grpSpPr>
      <p:sp>
        <p:nvSpPr>
          <p:cNvPr id="1091" name="Google Shape;1091;p14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2" name="Google Shape;1092;p1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3" name="Google Shape;1093;p1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 IOC container</a:t>
            </a:r>
            <a:endParaRPr b="0" i="0" sz="3000" u="none" cap="none" strike="noStrike">
              <a:solidFill>
                <a:srgbClr val="FFFFFF"/>
              </a:solidFill>
              <a:latin typeface="Calibri"/>
              <a:ea typeface="Calibri"/>
              <a:cs typeface="Calibri"/>
              <a:sym typeface="Calibri"/>
            </a:endParaRPr>
          </a:p>
        </p:txBody>
      </p:sp>
      <p:sp>
        <p:nvSpPr>
          <p:cNvPr id="1094" name="Google Shape;1094;p14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An important core concept required to understand Spring MVC is the Spring IOC container, which plays a vital role in managing all the components of your web application.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IOC container “registers” or keeps track of all the classes in your application, which are components of Spring MVC, such as the controller.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creates an object of each of these classes to be used when required.</a:t>
            </a:r>
            <a:endParaRPr sz="2000"/>
          </a:p>
          <a:p>
            <a:pPr indent="0" lvl="0" marL="0" rtl="0" algn="l">
              <a:spcBef>
                <a:spcPts val="0"/>
              </a:spcBef>
              <a:spcAft>
                <a:spcPts val="0"/>
              </a:spcAft>
              <a:buNone/>
            </a:pPr>
            <a:r>
              <a:t/>
            </a:r>
            <a:endParaRPr sz="20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8" name="Shape 1098"/>
        <p:cNvGrpSpPr/>
        <p:nvPr/>
      </p:nvGrpSpPr>
      <p:grpSpPr>
        <a:xfrm>
          <a:off x="0" y="0"/>
          <a:ext cx="0" cy="0"/>
          <a:chOff x="0" y="0"/>
          <a:chExt cx="0" cy="0"/>
        </a:xfrm>
      </p:grpSpPr>
      <p:sp>
        <p:nvSpPr>
          <p:cNvPr id="1099" name="Google Shape;1099;p14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0" name="Google Shape;1100;p1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1" name="Google Shape;1101;p1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HelloWorld using Spring MVC</a:t>
            </a:r>
            <a:endParaRPr b="0" i="0" sz="3000" u="none" cap="none" strike="noStrike">
              <a:solidFill>
                <a:srgbClr val="FFFFFF"/>
              </a:solidFill>
              <a:latin typeface="Calibri"/>
              <a:ea typeface="Calibri"/>
              <a:cs typeface="Calibri"/>
              <a:sym typeface="Calibri"/>
            </a:endParaRPr>
          </a:p>
        </p:txBody>
      </p:sp>
      <p:sp>
        <p:nvSpPr>
          <p:cNvPr id="1102" name="Google Shape;1102;p145"/>
          <p:cNvSpPr txBox="1"/>
          <p:nvPr/>
        </p:nvSpPr>
        <p:spPr>
          <a:xfrm>
            <a:off x="153600" y="687325"/>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have come across three annotations here: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@Controller </a:t>
            </a:r>
            <a:endParaRPr b="1" sz="2000"/>
          </a:p>
          <a:p>
            <a:pPr indent="0" lvl="0" marL="457200" rtl="0" algn="l">
              <a:spcBef>
                <a:spcPts val="0"/>
              </a:spcBef>
              <a:spcAft>
                <a:spcPts val="0"/>
              </a:spcAft>
              <a:buNone/>
            </a:pPr>
            <a:r>
              <a:rPr lang="en" sz="2000"/>
              <a:t>This annotation tells Spring that the class is a controller class.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@RequestMapping </a:t>
            </a:r>
            <a:endParaRPr b="1" sz="2000"/>
          </a:p>
          <a:p>
            <a:pPr indent="0" lvl="0" marL="457200" rtl="0" algn="l">
              <a:spcBef>
                <a:spcPts val="0"/>
              </a:spcBef>
              <a:spcAft>
                <a:spcPts val="0"/>
              </a:spcAft>
              <a:buNone/>
            </a:pPr>
            <a:r>
              <a:rPr lang="en" sz="2000"/>
              <a:t>This annotation is used to tell the Spring (dispatcher servlet and handler mapping classes) that the controller method is mapped to a specific URL.</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@ResponseBody </a:t>
            </a:r>
            <a:endParaRPr b="1" sz="2000"/>
          </a:p>
          <a:p>
            <a:pPr indent="0" lvl="0" marL="457200" rtl="0" algn="l">
              <a:spcBef>
                <a:spcPts val="0"/>
              </a:spcBef>
              <a:spcAft>
                <a:spcPts val="0"/>
              </a:spcAft>
              <a:buNone/>
            </a:pPr>
            <a:r>
              <a:rPr lang="en" sz="2000"/>
              <a:t>It denotes that the object returned by this method is to be returned to the user as an HTTP response.</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204" name="Google Shape;204;p3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that you know what a client and a server is, one question comes into mind:</a:t>
            </a:r>
            <a:endParaRPr sz="2000"/>
          </a:p>
          <a:p>
            <a:pPr indent="0" lvl="0" marL="0" rtl="0" algn="l">
              <a:spcBef>
                <a:spcPts val="0"/>
              </a:spcBef>
              <a:spcAft>
                <a:spcPts val="0"/>
              </a:spcAft>
              <a:buNone/>
            </a:pPr>
            <a:r>
              <a:rPr lang="en" sz="2000"/>
              <a:t>A client and a server can be located miles apart and connected to internet.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But how do they find the right device to contact?</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Clearly, there would be multiple processes, entities and programs involved to make this possible.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 us understand some network concepts that will help in developing a simple web application of your own!</a:t>
            </a:r>
            <a:endParaRPr sz="2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6" name="Shape 1106"/>
        <p:cNvGrpSpPr/>
        <p:nvPr/>
      </p:nvGrpSpPr>
      <p:grpSpPr>
        <a:xfrm>
          <a:off x="0" y="0"/>
          <a:ext cx="0" cy="0"/>
          <a:chOff x="0" y="0"/>
          <a:chExt cx="0" cy="0"/>
        </a:xfrm>
      </p:grpSpPr>
      <p:sp>
        <p:nvSpPr>
          <p:cNvPr id="1107" name="Google Shape;1107;p14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8" name="Google Shape;1108;p1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9" name="Google Shape;1109;p1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HelloWorld using Spring MVC</a:t>
            </a:r>
            <a:endParaRPr b="0" i="0" sz="3000" u="none" cap="none" strike="noStrike">
              <a:solidFill>
                <a:srgbClr val="FFFFFF"/>
              </a:solidFill>
              <a:latin typeface="Calibri"/>
              <a:ea typeface="Calibri"/>
              <a:cs typeface="Calibri"/>
              <a:sym typeface="Calibri"/>
            </a:endParaRPr>
          </a:p>
        </p:txBody>
      </p:sp>
      <p:sp>
        <p:nvSpPr>
          <p:cNvPr id="1110" name="Google Shape;1110;p14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So far, you have learnt how to return the simple plain text from the controller class.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Now you will learn how to create an HTML page to the client using another dependency called Thymeleaf.</a:t>
            </a:r>
            <a:endParaRPr sz="2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4" name="Shape 1114"/>
        <p:cNvGrpSpPr/>
        <p:nvPr/>
      </p:nvGrpSpPr>
      <p:grpSpPr>
        <a:xfrm>
          <a:off x="0" y="0"/>
          <a:ext cx="0" cy="0"/>
          <a:chOff x="0" y="0"/>
          <a:chExt cx="0" cy="0"/>
        </a:xfrm>
      </p:grpSpPr>
      <p:sp>
        <p:nvSpPr>
          <p:cNvPr id="1115" name="Google Shape;1115;p14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1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7" name="Google Shape;1117;p1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HelloWorld using Spring MVC</a:t>
            </a:r>
            <a:endParaRPr b="0" i="0" sz="3000" u="none" cap="none" strike="noStrike">
              <a:solidFill>
                <a:srgbClr val="FFFFFF"/>
              </a:solidFill>
              <a:latin typeface="Calibri"/>
              <a:ea typeface="Calibri"/>
              <a:cs typeface="Calibri"/>
              <a:sym typeface="Calibri"/>
            </a:endParaRPr>
          </a:p>
        </p:txBody>
      </p:sp>
      <p:sp>
        <p:nvSpPr>
          <p:cNvPr id="1118" name="Google Shape;1118;p14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Thymeleaf dependency is added to the POM.xml file.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Thymeleaf is a templating engine that allows you to write the view using HTML and also provides you with a view resolver.</a:t>
            </a:r>
            <a:endParaRPr sz="2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2" name="Shape 1122"/>
        <p:cNvGrpSpPr/>
        <p:nvPr/>
      </p:nvGrpSpPr>
      <p:grpSpPr>
        <a:xfrm>
          <a:off x="0" y="0"/>
          <a:ext cx="0" cy="0"/>
          <a:chOff x="0" y="0"/>
          <a:chExt cx="0" cy="0"/>
        </a:xfrm>
      </p:grpSpPr>
      <p:sp>
        <p:nvSpPr>
          <p:cNvPr id="1123" name="Google Shape;1123;p148"/>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4" name="Google Shape;1124;p148"/>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125" name="Google Shape;1125;p148"/>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6" name="Google Shape;1126;p148"/>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9"/>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2" name="Google Shape;1132;p149"/>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33" name="Google Shape;1133;p149"/>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4" name="Google Shape;1134;p149"/>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5" name="Google Shape;1135;p149"/>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5</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Technical Blog Application</a:t>
            </a:r>
            <a:endParaRPr b="1" i="0" sz="1800" u="none" cap="none" strike="noStrike">
              <a:solidFill>
                <a:srgbClr val="FFFFFF"/>
              </a:solidFill>
              <a:latin typeface="Arial"/>
              <a:ea typeface="Arial"/>
              <a:cs typeface="Arial"/>
              <a:sym typeface="Arial"/>
            </a:endParaRPr>
          </a:p>
        </p:txBody>
      </p:sp>
      <p:sp>
        <p:nvSpPr>
          <p:cNvPr id="1136" name="Google Shape;1136;p149"/>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0" name="Shape 1140"/>
        <p:cNvGrpSpPr/>
        <p:nvPr/>
      </p:nvGrpSpPr>
      <p:grpSpPr>
        <a:xfrm>
          <a:off x="0" y="0"/>
          <a:ext cx="0" cy="0"/>
          <a:chOff x="0" y="0"/>
          <a:chExt cx="0" cy="0"/>
        </a:xfrm>
      </p:grpSpPr>
      <p:sp>
        <p:nvSpPr>
          <p:cNvPr id="1141" name="Google Shape;1141;p1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2" name="Google Shape;1142;p150"/>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43" name="Google Shape;1143;p150"/>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144" name="Google Shape;1144;p150"/>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125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126</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Getting started</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127</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Post class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128-131</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30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HomeController class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132</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Method scopes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133-134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Presentation logic</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135-138</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Github practices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139-140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Dependency injection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141-144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140</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8" name="Shape 1148"/>
        <p:cNvGrpSpPr/>
        <p:nvPr/>
      </p:nvGrpSpPr>
      <p:grpSpPr>
        <a:xfrm>
          <a:off x="0" y="0"/>
          <a:ext cx="0" cy="0"/>
          <a:chOff x="0" y="0"/>
          <a:chExt cx="0" cy="0"/>
        </a:xfrm>
      </p:grpSpPr>
      <p:sp>
        <p:nvSpPr>
          <p:cNvPr id="1149" name="Google Shape;1149;p15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1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1" name="Google Shape;1151;p15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Quick Revision</a:t>
            </a:r>
            <a:endParaRPr b="0" i="0" sz="3000" u="none" cap="none" strike="noStrike">
              <a:solidFill>
                <a:srgbClr val="FFFFFF"/>
              </a:solidFill>
              <a:latin typeface="Calibri"/>
              <a:ea typeface="Calibri"/>
              <a:cs typeface="Calibri"/>
              <a:sym typeface="Calibri"/>
            </a:endParaRPr>
          </a:p>
        </p:txBody>
      </p:sp>
      <p:sp>
        <p:nvSpPr>
          <p:cNvPr id="1152" name="Google Shape;1152;p151"/>
          <p:cNvSpPr txBox="1"/>
          <p:nvPr/>
        </p:nvSpPr>
        <p:spPr>
          <a:xfrm>
            <a:off x="153600" y="756050"/>
            <a:ext cx="4583100" cy="287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Briefly explain the three attributes of MVC architecture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What do you mean by</a:t>
            </a:r>
            <a:endParaRPr sz="2000"/>
          </a:p>
          <a:p>
            <a:pPr indent="-355600" lvl="0" marL="457200" rtl="0" algn="l">
              <a:spcBef>
                <a:spcPts val="0"/>
              </a:spcBef>
              <a:spcAft>
                <a:spcPts val="0"/>
              </a:spcAft>
              <a:buSzPts val="2000"/>
              <a:buChar char="●"/>
            </a:pPr>
            <a:r>
              <a:rPr lang="en" sz="2000"/>
              <a:t>Handler mapping</a:t>
            </a:r>
            <a:endParaRPr sz="2000"/>
          </a:p>
          <a:p>
            <a:pPr indent="-355600" lvl="0" marL="457200" rtl="0" algn="l">
              <a:spcBef>
                <a:spcPts val="0"/>
              </a:spcBef>
              <a:spcAft>
                <a:spcPts val="0"/>
              </a:spcAft>
              <a:buSzPts val="2000"/>
              <a:buChar char="●"/>
            </a:pPr>
            <a:r>
              <a:rPr lang="en" sz="2000"/>
              <a:t>Dispatcher servlet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153" name="Google Shape;1153;p151"/>
          <p:cNvPicPr preferRelativeResize="0"/>
          <p:nvPr/>
        </p:nvPicPr>
        <p:blipFill>
          <a:blip r:embed="rId4">
            <a:alphaModFix/>
          </a:blip>
          <a:stretch>
            <a:fillRect/>
          </a:stretch>
        </p:blipFill>
        <p:spPr>
          <a:xfrm>
            <a:off x="4637400" y="636900"/>
            <a:ext cx="4506600" cy="4506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7" name="Shape 1157"/>
        <p:cNvGrpSpPr/>
        <p:nvPr/>
      </p:nvGrpSpPr>
      <p:grpSpPr>
        <a:xfrm>
          <a:off x="0" y="0"/>
          <a:ext cx="0" cy="0"/>
          <a:chOff x="0" y="0"/>
          <a:chExt cx="0" cy="0"/>
        </a:xfrm>
      </p:grpSpPr>
      <p:sp>
        <p:nvSpPr>
          <p:cNvPr id="1158" name="Google Shape;1158;p15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9" name="Google Shape;1159;p152"/>
          <p:cNvSpPr txBox="1"/>
          <p:nvPr/>
        </p:nvSpPr>
        <p:spPr>
          <a:xfrm>
            <a:off x="251950" y="954750"/>
            <a:ext cx="3990000" cy="3898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Getting started with blog posting web application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Method scopes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Presentation logic</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Github practices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Dependency injection</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0" name="Google Shape;1160;p1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1" name="Google Shape;1161;p152"/>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pic>
        <p:nvPicPr>
          <p:cNvPr id="1162" name="Google Shape;1162;p152"/>
          <p:cNvPicPr preferRelativeResize="0"/>
          <p:nvPr/>
        </p:nvPicPr>
        <p:blipFill>
          <a:blip r:embed="rId4">
            <a:alphaModFix/>
          </a:blip>
          <a:stretch>
            <a:fillRect/>
          </a:stretch>
        </p:blipFill>
        <p:spPr>
          <a:xfrm>
            <a:off x="4241950" y="1135999"/>
            <a:ext cx="4902052" cy="2841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6" name="Shape 1166"/>
        <p:cNvGrpSpPr/>
        <p:nvPr/>
      </p:nvGrpSpPr>
      <p:grpSpPr>
        <a:xfrm>
          <a:off x="0" y="0"/>
          <a:ext cx="0" cy="0"/>
          <a:chOff x="0" y="0"/>
          <a:chExt cx="0" cy="0"/>
        </a:xfrm>
      </p:grpSpPr>
      <p:sp>
        <p:nvSpPr>
          <p:cNvPr id="1167" name="Google Shape;1167;p15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Google Shape;1168;p1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9" name="Google Shape;1169;p15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a:t>
            </a:r>
            <a:endParaRPr b="0" i="0" sz="3000" u="none" cap="none" strike="noStrike">
              <a:solidFill>
                <a:srgbClr val="FFFFFF"/>
              </a:solidFill>
              <a:latin typeface="Calibri"/>
              <a:ea typeface="Calibri"/>
              <a:cs typeface="Calibri"/>
              <a:sym typeface="Calibri"/>
            </a:endParaRPr>
          </a:p>
        </p:txBody>
      </p:sp>
      <p:sp>
        <p:nvSpPr>
          <p:cNvPr id="1170" name="Google Shape;1170;p153"/>
          <p:cNvSpPr txBox="1"/>
          <p:nvPr/>
        </p:nvSpPr>
        <p:spPr>
          <a:xfrm>
            <a:off x="405625" y="947375"/>
            <a:ext cx="3849600" cy="3613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First we would need to configure the project according to the Spring mvc structure</a:t>
            </a:r>
            <a:endParaRPr sz="2000"/>
          </a:p>
          <a:p>
            <a:pPr indent="0" lvl="0" marL="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Create application file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Configure pom.xml file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The next task is developing a HomeController Class which will contain the getAllPost() method</a:t>
            </a:r>
            <a:endParaRPr sz="2000">
              <a:solidFill>
                <a:schemeClr val="dk1"/>
              </a:solidFill>
            </a:endParaRPr>
          </a:p>
        </p:txBody>
      </p:sp>
      <p:pic>
        <p:nvPicPr>
          <p:cNvPr id="1171" name="Google Shape;1171;p153"/>
          <p:cNvPicPr preferRelativeResize="0"/>
          <p:nvPr/>
        </p:nvPicPr>
        <p:blipFill>
          <a:blip r:embed="rId4">
            <a:alphaModFix/>
          </a:blip>
          <a:stretch>
            <a:fillRect/>
          </a:stretch>
        </p:blipFill>
        <p:spPr>
          <a:xfrm>
            <a:off x="4637400" y="636900"/>
            <a:ext cx="4506598" cy="450659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5" name="Shape 1175"/>
        <p:cNvGrpSpPr/>
        <p:nvPr/>
      </p:nvGrpSpPr>
      <p:grpSpPr>
        <a:xfrm>
          <a:off x="0" y="0"/>
          <a:ext cx="0" cy="0"/>
          <a:chOff x="0" y="0"/>
          <a:chExt cx="0" cy="0"/>
        </a:xfrm>
      </p:grpSpPr>
      <p:sp>
        <p:nvSpPr>
          <p:cNvPr id="1176" name="Google Shape;1176;p15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7" name="Google Shape;1177;p1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1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Post Class</a:t>
            </a:r>
            <a:endParaRPr b="0" i="0" sz="3000" u="none" cap="none" strike="noStrike">
              <a:solidFill>
                <a:srgbClr val="FFFFFF"/>
              </a:solidFill>
              <a:latin typeface="Calibri"/>
              <a:ea typeface="Calibri"/>
              <a:cs typeface="Calibri"/>
              <a:sym typeface="Calibri"/>
            </a:endParaRPr>
          </a:p>
        </p:txBody>
      </p:sp>
      <p:sp>
        <p:nvSpPr>
          <p:cNvPr id="1179" name="Google Shape;1179;p154"/>
          <p:cNvSpPr txBox="1"/>
          <p:nvPr/>
        </p:nvSpPr>
        <p:spPr>
          <a:xfrm>
            <a:off x="153600" y="756050"/>
            <a:ext cx="4506600" cy="288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 us learn how to create the first model class called </a:t>
            </a:r>
            <a:r>
              <a:rPr b="1" lang="en" sz="2000"/>
              <a:t>Post</a:t>
            </a:r>
            <a:r>
              <a:rPr lang="en" sz="2000"/>
              <a:t>, which represents the posts in your blog.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All the blog posts will be stored as objects of this model class, i.e., the blog posts will exist in the web application as objects of this class.</a:t>
            </a:r>
            <a:endParaRPr sz="2000"/>
          </a:p>
          <a:p>
            <a:pPr indent="0" lvl="0" marL="0" rtl="0" algn="l">
              <a:spcBef>
                <a:spcPts val="0"/>
              </a:spcBef>
              <a:spcAft>
                <a:spcPts val="0"/>
              </a:spcAft>
              <a:buNone/>
            </a:pPr>
            <a:r>
              <a:rPr lang="en" sz="2000"/>
              <a:t> </a:t>
            </a:r>
            <a:endParaRPr sz="2000">
              <a:solidFill>
                <a:srgbClr val="333333"/>
              </a:solidFill>
              <a:highlight>
                <a:srgbClr val="F5F5F5"/>
              </a:highlight>
              <a:latin typeface="Merriweather"/>
              <a:ea typeface="Merriweather"/>
              <a:cs typeface="Merriweather"/>
              <a:sym typeface="Merriweather"/>
            </a:endParaRPr>
          </a:p>
        </p:txBody>
      </p:sp>
      <p:pic>
        <p:nvPicPr>
          <p:cNvPr id="1180" name="Google Shape;1180;p154"/>
          <p:cNvPicPr preferRelativeResize="0"/>
          <p:nvPr/>
        </p:nvPicPr>
        <p:blipFill>
          <a:blip r:embed="rId4">
            <a:alphaModFix/>
          </a:blip>
          <a:stretch>
            <a:fillRect/>
          </a:stretch>
        </p:blipFill>
        <p:spPr>
          <a:xfrm>
            <a:off x="4637400" y="636900"/>
            <a:ext cx="4506598" cy="450659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4" name="Shape 1184"/>
        <p:cNvGrpSpPr/>
        <p:nvPr/>
      </p:nvGrpSpPr>
      <p:grpSpPr>
        <a:xfrm>
          <a:off x="0" y="0"/>
          <a:ext cx="0" cy="0"/>
          <a:chOff x="0" y="0"/>
          <a:chExt cx="0" cy="0"/>
        </a:xfrm>
      </p:grpSpPr>
      <p:sp>
        <p:nvSpPr>
          <p:cNvPr id="1185" name="Google Shape;1185;p15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6" name="Google Shape;1186;p1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7" name="Google Shape;1187;p15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Post Class</a:t>
            </a:r>
            <a:endParaRPr b="0" i="0" sz="3000" u="none" cap="none" strike="noStrike">
              <a:solidFill>
                <a:srgbClr val="FFFFFF"/>
              </a:solidFill>
              <a:latin typeface="Calibri"/>
              <a:ea typeface="Calibri"/>
              <a:cs typeface="Calibri"/>
              <a:sym typeface="Calibri"/>
            </a:endParaRPr>
          </a:p>
        </p:txBody>
      </p:sp>
      <p:sp>
        <p:nvSpPr>
          <p:cNvPr id="1188" name="Google Shape;1188;p155"/>
          <p:cNvSpPr txBox="1"/>
          <p:nvPr/>
        </p:nvSpPr>
        <p:spPr>
          <a:xfrm>
            <a:off x="153600" y="756050"/>
            <a:ext cx="4506600" cy="372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 us learn how to create the first model class called </a:t>
            </a:r>
            <a:r>
              <a:rPr b="1" lang="en" sz="2000"/>
              <a:t>Post</a:t>
            </a:r>
            <a:r>
              <a:rPr lang="en" sz="2000"/>
              <a:t>, which represents the posts in your blog.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All the blog posts will be stored as objects of this model class, i.e., the blog posts will exist in the web application as objects of this class.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r>
              <a:rPr lang="en" sz="2000">
                <a:solidFill>
                  <a:schemeClr val="dk1"/>
                </a:solidFill>
              </a:rPr>
              <a:t>Can you think of any attributes that a post might have?</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189" name="Google Shape;1189;p155"/>
          <p:cNvPicPr preferRelativeResize="0"/>
          <p:nvPr/>
        </p:nvPicPr>
        <p:blipFill>
          <a:blip r:embed="rId4">
            <a:alphaModFix/>
          </a:blip>
          <a:stretch>
            <a:fillRect/>
          </a:stretch>
        </p:blipFill>
        <p:spPr>
          <a:xfrm>
            <a:off x="4572000" y="636900"/>
            <a:ext cx="4572001" cy="4506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12" name="Google Shape;212;p3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In order to obtain a basic understanding of how the client and server communicate with each other, you need to have a brief overview of the following concepts:</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Protocols</a:t>
            </a:r>
            <a:endParaRPr sz="2000"/>
          </a:p>
          <a:p>
            <a:pPr indent="-355600" lvl="0" marL="457200" rtl="0" algn="l">
              <a:spcBef>
                <a:spcPts val="0"/>
              </a:spcBef>
              <a:spcAft>
                <a:spcPts val="0"/>
              </a:spcAft>
              <a:buSzPts val="2000"/>
              <a:buChar char="●"/>
            </a:pPr>
            <a:r>
              <a:rPr lang="en" sz="2000"/>
              <a:t>IP addresses</a:t>
            </a:r>
            <a:endParaRPr sz="2000"/>
          </a:p>
          <a:p>
            <a:pPr indent="-355600" lvl="0" marL="457200" rtl="0" algn="l">
              <a:spcBef>
                <a:spcPts val="0"/>
              </a:spcBef>
              <a:spcAft>
                <a:spcPts val="0"/>
              </a:spcAft>
              <a:buSzPts val="2000"/>
              <a:buChar char="●"/>
            </a:pPr>
            <a:r>
              <a:rPr lang="en" sz="2000">
                <a:solidFill>
                  <a:schemeClr val="dk1"/>
                </a:solidFill>
              </a:rPr>
              <a:t>Ports</a:t>
            </a:r>
            <a:endParaRPr sz="2000"/>
          </a:p>
          <a:p>
            <a:pPr indent="-355600" lvl="0" marL="457200" rtl="0" algn="l">
              <a:spcBef>
                <a:spcPts val="0"/>
              </a:spcBef>
              <a:spcAft>
                <a:spcPts val="0"/>
              </a:spcAft>
              <a:buSzPts val="2000"/>
              <a:buChar char="●"/>
            </a:pPr>
            <a:r>
              <a:rPr lang="en" sz="2000"/>
              <a:t>DNS servers</a:t>
            </a:r>
            <a:endParaRPr b="1"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3" name="Shape 1193"/>
        <p:cNvGrpSpPr/>
        <p:nvPr/>
      </p:nvGrpSpPr>
      <p:grpSpPr>
        <a:xfrm>
          <a:off x="0" y="0"/>
          <a:ext cx="0" cy="0"/>
          <a:chOff x="0" y="0"/>
          <a:chExt cx="0" cy="0"/>
        </a:xfrm>
      </p:grpSpPr>
      <p:sp>
        <p:nvSpPr>
          <p:cNvPr id="1194" name="Google Shape;1194;p15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5" name="Google Shape;1195;p1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6" name="Google Shape;1196;p1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Post Class</a:t>
            </a:r>
            <a:endParaRPr b="0" i="0" sz="3000" u="none" cap="none" strike="noStrike">
              <a:solidFill>
                <a:srgbClr val="FFFFFF"/>
              </a:solidFill>
              <a:latin typeface="Calibri"/>
              <a:ea typeface="Calibri"/>
              <a:cs typeface="Calibri"/>
              <a:sym typeface="Calibri"/>
            </a:endParaRPr>
          </a:p>
        </p:txBody>
      </p:sp>
      <p:sp>
        <p:nvSpPr>
          <p:cNvPr id="1197" name="Google Shape;1197;p15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following attributes would be defined for a blog post:</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ID:</a:t>
            </a:r>
            <a:r>
              <a:rPr lang="en" sz="2000"/>
              <a:t> This variable helps identify the specific post.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Title:</a:t>
            </a:r>
            <a:r>
              <a:rPr lang="en" sz="2000"/>
              <a:t> This variable is used to store the title of the post.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Body: </a:t>
            </a:r>
            <a:r>
              <a:rPr lang="en" sz="2000"/>
              <a:t>This variable is used to store the content of the post.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Date (of creation):</a:t>
            </a:r>
            <a:r>
              <a:rPr lang="en" sz="2000"/>
              <a:t> This variable is used to store the date on which the blog post was created.</a:t>
            </a:r>
            <a:endParaRPr sz="20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1" name="Shape 1201"/>
        <p:cNvGrpSpPr/>
        <p:nvPr/>
      </p:nvGrpSpPr>
      <p:grpSpPr>
        <a:xfrm>
          <a:off x="0" y="0"/>
          <a:ext cx="0" cy="0"/>
          <a:chOff x="0" y="0"/>
          <a:chExt cx="0" cy="0"/>
        </a:xfrm>
      </p:grpSpPr>
      <p:sp>
        <p:nvSpPr>
          <p:cNvPr id="1202" name="Google Shape;1202;p15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3" name="Google Shape;1203;p1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4" name="Google Shape;1204;p1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Post Class</a:t>
            </a:r>
            <a:endParaRPr b="0" i="0" sz="3000" u="none" cap="none" strike="noStrike">
              <a:solidFill>
                <a:srgbClr val="FFFFFF"/>
              </a:solidFill>
              <a:latin typeface="Calibri"/>
              <a:ea typeface="Calibri"/>
              <a:cs typeface="Calibri"/>
              <a:sym typeface="Calibri"/>
            </a:endParaRPr>
          </a:p>
        </p:txBody>
      </p:sp>
      <p:sp>
        <p:nvSpPr>
          <p:cNvPr id="1205" name="Google Shape;1205;p15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controller method, which is used to get all the posts, is supposed to do the following:</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Fetch all the blog posts available in the technical blog web application</a:t>
            </a:r>
            <a:endParaRPr sz="2000"/>
          </a:p>
          <a:p>
            <a:pPr indent="-355600" lvl="0" marL="457200" rtl="0" algn="l">
              <a:spcBef>
                <a:spcPts val="0"/>
              </a:spcBef>
              <a:spcAft>
                <a:spcPts val="0"/>
              </a:spcAft>
              <a:buSzPts val="2000"/>
              <a:buChar char="●"/>
            </a:pPr>
            <a:r>
              <a:rPr lang="en" sz="2000"/>
              <a:t>Store the list of posts as a Spring Model object</a:t>
            </a:r>
            <a:endParaRPr sz="2000"/>
          </a:p>
          <a:p>
            <a:pPr indent="-355600" lvl="0" marL="457200" rtl="0" algn="l">
              <a:spcBef>
                <a:spcPts val="0"/>
              </a:spcBef>
              <a:spcAft>
                <a:spcPts val="0"/>
              </a:spcAft>
              <a:buSzPts val="2000"/>
              <a:buChar char="●"/>
            </a:pPr>
            <a:r>
              <a:rPr lang="en" sz="2000"/>
              <a:t>Return the Spring Model object</a:t>
            </a:r>
            <a:endParaRPr sz="20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9" name="Shape 1209"/>
        <p:cNvGrpSpPr/>
        <p:nvPr/>
      </p:nvGrpSpPr>
      <p:grpSpPr>
        <a:xfrm>
          <a:off x="0" y="0"/>
          <a:ext cx="0" cy="0"/>
          <a:chOff x="0" y="0"/>
          <a:chExt cx="0" cy="0"/>
        </a:xfrm>
      </p:grpSpPr>
      <p:sp>
        <p:nvSpPr>
          <p:cNvPr id="1210" name="Google Shape;1210;p15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1" name="Google Shape;1211;p1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2" name="Google Shape;1212;p1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HomeController</a:t>
            </a:r>
            <a:r>
              <a:rPr lang="en" sz="3000">
                <a:solidFill>
                  <a:schemeClr val="lt1"/>
                </a:solidFill>
                <a:latin typeface="Calibri"/>
                <a:ea typeface="Calibri"/>
                <a:cs typeface="Calibri"/>
                <a:sym typeface="Calibri"/>
              </a:rPr>
              <a:t> Class</a:t>
            </a:r>
            <a:endParaRPr b="0" i="0" sz="3000" u="none" cap="none" strike="noStrike">
              <a:solidFill>
                <a:srgbClr val="FFFFFF"/>
              </a:solidFill>
              <a:latin typeface="Calibri"/>
              <a:ea typeface="Calibri"/>
              <a:cs typeface="Calibri"/>
              <a:sym typeface="Calibri"/>
            </a:endParaRPr>
          </a:p>
        </p:txBody>
      </p:sp>
      <p:sp>
        <p:nvSpPr>
          <p:cNvPr id="1213" name="Google Shape;1213;p15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will now hardcode the posts' data in the controller class and implement the getAllPosts method.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Here we learn that the MVC model class (like the Post model) is used to represent data in the application, whereas the model class provided by Spring is used to pass data from the controller to the view. </a:t>
            </a:r>
            <a:endParaRPr sz="20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7" name="Shape 1217"/>
        <p:cNvGrpSpPr/>
        <p:nvPr/>
      </p:nvGrpSpPr>
      <p:grpSpPr>
        <a:xfrm>
          <a:off x="0" y="0"/>
          <a:ext cx="0" cy="0"/>
          <a:chOff x="0" y="0"/>
          <a:chExt cx="0" cy="0"/>
        </a:xfrm>
      </p:grpSpPr>
      <p:sp>
        <p:nvSpPr>
          <p:cNvPr id="1218" name="Google Shape;1218;p15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9" name="Google Shape;1219;p1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0" name="Google Shape;1220;p1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Method Scopes</a:t>
            </a:r>
            <a:endParaRPr b="0" i="0" sz="3000" u="none" cap="none" strike="noStrike">
              <a:solidFill>
                <a:srgbClr val="FFFFFF"/>
              </a:solidFill>
              <a:latin typeface="Calibri"/>
              <a:ea typeface="Calibri"/>
              <a:cs typeface="Calibri"/>
              <a:sym typeface="Calibri"/>
            </a:endParaRPr>
          </a:p>
        </p:txBody>
      </p:sp>
      <p:sp>
        <p:nvSpPr>
          <p:cNvPr id="1221" name="Google Shape;1221;p15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Request scope</a:t>
            </a:r>
            <a:r>
              <a:rPr lang="en" sz="2000"/>
              <a:t>: Information that is generated and used within the context of a request is said to be in the request scope, i.e., the request scope lies within the server receiving an HTTP request from a client and the server sending an HTTP response to the client.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For example, the information passed to the controller as part of a request is typically kept during the request scope. Some examples are the information in the HTTP request header, query parameters, etc.</a:t>
            </a:r>
            <a:endParaRPr sz="20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5" name="Shape 1225"/>
        <p:cNvGrpSpPr/>
        <p:nvPr/>
      </p:nvGrpSpPr>
      <p:grpSpPr>
        <a:xfrm>
          <a:off x="0" y="0"/>
          <a:ext cx="0" cy="0"/>
          <a:chOff x="0" y="0"/>
          <a:chExt cx="0" cy="0"/>
        </a:xfrm>
      </p:grpSpPr>
      <p:sp>
        <p:nvSpPr>
          <p:cNvPr id="1226" name="Google Shape;1226;p16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7" name="Google Shape;1227;p1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8" name="Google Shape;1228;p1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Method Scopes</a:t>
            </a:r>
            <a:endParaRPr b="0" i="0" sz="3000" u="none" cap="none" strike="noStrike">
              <a:solidFill>
                <a:srgbClr val="FFFFFF"/>
              </a:solidFill>
              <a:latin typeface="Calibri"/>
              <a:ea typeface="Calibri"/>
              <a:cs typeface="Calibri"/>
              <a:sym typeface="Calibri"/>
            </a:endParaRPr>
          </a:p>
        </p:txBody>
      </p:sp>
      <p:sp>
        <p:nvSpPr>
          <p:cNvPr id="1229" name="Google Shape;1229;p16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Session scope</a:t>
            </a:r>
            <a:r>
              <a:rPr lang="en" sz="2000">
                <a:solidFill>
                  <a:schemeClr val="dk1"/>
                </a:solidFill>
              </a:rPr>
              <a:t>: Information that is always available to a specific user and not to any other user is said to be in the session scope. For example, you may want to keep the information about the current logged in user until they log out or close their browser window.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Application scope</a:t>
            </a:r>
            <a:r>
              <a:rPr lang="en" sz="2000">
                <a:solidFill>
                  <a:schemeClr val="dk1"/>
                </a:solidFill>
              </a:rPr>
              <a:t>: Information available to all users at all times is said to be in the application scope, i.e., the application scope starts from the point when you start the web application until the time you shut it down, for example, the number of users that are currently viewing the technical blog.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3" name="Shape 1233"/>
        <p:cNvGrpSpPr/>
        <p:nvPr/>
      </p:nvGrpSpPr>
      <p:grpSpPr>
        <a:xfrm>
          <a:off x="0" y="0"/>
          <a:ext cx="0" cy="0"/>
          <a:chOff x="0" y="0"/>
          <a:chExt cx="0" cy="0"/>
        </a:xfrm>
      </p:grpSpPr>
      <p:sp>
        <p:nvSpPr>
          <p:cNvPr id="1234" name="Google Shape;1234;p16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5" name="Google Shape;1235;p1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6" name="Google Shape;1236;p16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Presentation logic</a:t>
            </a:r>
            <a:endParaRPr b="0" i="0" sz="3000" u="none" cap="none" strike="noStrike">
              <a:solidFill>
                <a:srgbClr val="FFFFFF"/>
              </a:solidFill>
              <a:latin typeface="Calibri"/>
              <a:ea typeface="Calibri"/>
              <a:cs typeface="Calibri"/>
              <a:sym typeface="Calibri"/>
            </a:endParaRPr>
          </a:p>
        </p:txBody>
      </p:sp>
      <p:sp>
        <p:nvSpPr>
          <p:cNvPr id="1237" name="Google Shape;1237;p16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So far, we are done with the following:</a:t>
            </a:r>
            <a:endParaRPr sz="2000"/>
          </a:p>
          <a:p>
            <a:pPr indent="-355600" lvl="0" marL="457200" rtl="0" algn="l">
              <a:spcBef>
                <a:spcPts val="0"/>
              </a:spcBef>
              <a:spcAft>
                <a:spcPts val="0"/>
              </a:spcAft>
              <a:buSzPts val="2000"/>
              <a:buChar char="●"/>
            </a:pPr>
            <a:r>
              <a:rPr lang="en" sz="2000"/>
              <a:t>Creating the Posts model</a:t>
            </a:r>
            <a:endParaRPr sz="2000"/>
          </a:p>
          <a:p>
            <a:pPr indent="-355600" lvl="0" marL="457200" rtl="0" algn="l">
              <a:spcBef>
                <a:spcPts val="0"/>
              </a:spcBef>
              <a:spcAft>
                <a:spcPts val="0"/>
              </a:spcAft>
              <a:buSzPts val="2000"/>
              <a:buChar char="●"/>
            </a:pPr>
            <a:r>
              <a:rPr lang="en" sz="2000"/>
              <a:t>Creating the controller class method to return the Posts model</a:t>
            </a:r>
            <a:endParaRPr sz="2000"/>
          </a:p>
          <a:p>
            <a:pPr indent="0" lvl="0" marL="0" rtl="0" algn="l">
              <a:spcBef>
                <a:spcPts val="0"/>
              </a:spcBef>
              <a:spcAft>
                <a:spcPts val="0"/>
              </a:spcAft>
              <a:buClr>
                <a:schemeClr val="dk1"/>
              </a:buClr>
              <a:buSzPts val="1100"/>
              <a:buFont typeface="Arial"/>
              <a:buNone/>
            </a:pPr>
            <a:r>
              <a:rPr lang="en" sz="2000"/>
              <a:t> </a:t>
            </a:r>
            <a:endParaRPr sz="2000"/>
          </a:p>
          <a:p>
            <a:pPr indent="0" lvl="0" marL="0" rtl="0" algn="l">
              <a:spcBef>
                <a:spcPts val="0"/>
              </a:spcBef>
              <a:spcAft>
                <a:spcPts val="0"/>
              </a:spcAft>
              <a:buClr>
                <a:schemeClr val="dk1"/>
              </a:buClr>
              <a:buSzPts val="1100"/>
              <a:buFont typeface="Arial"/>
              <a:buNone/>
            </a:pPr>
            <a:r>
              <a:rPr lang="en" sz="2000"/>
              <a:t>We will be using the Thymeleaf templating engine as the view part of the MVC architecture in order to develop the technical blog web application. </a:t>
            </a:r>
            <a:endParaRPr sz="20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1" name="Shape 1241"/>
        <p:cNvGrpSpPr/>
        <p:nvPr/>
      </p:nvGrpSpPr>
      <p:grpSpPr>
        <a:xfrm>
          <a:off x="0" y="0"/>
          <a:ext cx="0" cy="0"/>
          <a:chOff x="0" y="0"/>
          <a:chExt cx="0" cy="0"/>
        </a:xfrm>
      </p:grpSpPr>
      <p:sp>
        <p:nvSpPr>
          <p:cNvPr id="1242" name="Google Shape;1242;p16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3" name="Google Shape;1243;p1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4" name="Google Shape;1244;p16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Presentation logic</a:t>
            </a:r>
            <a:endParaRPr b="0" i="0" sz="3000" u="none" cap="none" strike="noStrike">
              <a:solidFill>
                <a:srgbClr val="FFFFFF"/>
              </a:solidFill>
              <a:latin typeface="Calibri"/>
              <a:ea typeface="Calibri"/>
              <a:cs typeface="Calibri"/>
              <a:sym typeface="Calibri"/>
            </a:endParaRPr>
          </a:p>
        </p:txBody>
      </p:sp>
      <p:sp>
        <p:nvSpPr>
          <p:cNvPr id="1245" name="Google Shape;1245;p16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Thymeleaf will help you with the following:</a:t>
            </a:r>
            <a:endParaRPr sz="2000"/>
          </a:p>
          <a:p>
            <a:pPr indent="-355600" lvl="0" marL="457200" rtl="0" algn="l">
              <a:spcBef>
                <a:spcPts val="0"/>
              </a:spcBef>
              <a:spcAft>
                <a:spcPts val="0"/>
              </a:spcAft>
              <a:buSzPts val="2000"/>
              <a:buChar char="●"/>
            </a:pPr>
            <a:r>
              <a:rPr lang="en" sz="2000"/>
              <a:t>Create views or dynamic websites:</a:t>
            </a:r>
            <a:endParaRPr sz="2000"/>
          </a:p>
          <a:p>
            <a:pPr indent="-355600" lvl="1" marL="914400" rtl="0" algn="l">
              <a:spcBef>
                <a:spcPts val="0"/>
              </a:spcBef>
              <a:spcAft>
                <a:spcPts val="0"/>
              </a:spcAft>
              <a:buSzPts val="2000"/>
              <a:buChar char="○"/>
            </a:pPr>
            <a:r>
              <a:rPr lang="en" sz="2000"/>
              <a:t>Using Thymeleaf, you can take the model data returned by the controller class and render it in an HTML web page.</a:t>
            </a:r>
            <a:endParaRPr sz="2000"/>
          </a:p>
          <a:p>
            <a:pPr indent="-355600" lvl="1" marL="914400" rtl="0" algn="l">
              <a:spcBef>
                <a:spcPts val="0"/>
              </a:spcBef>
              <a:spcAft>
                <a:spcPts val="0"/>
              </a:spcAft>
              <a:buSzPts val="2000"/>
              <a:buChar char="○"/>
            </a:pPr>
            <a:r>
              <a:rPr lang="en" sz="2000"/>
              <a:t>Set standard headers and footers to different web pages of your application. Thymeleaf will help reuse the HTML code written for the headers and footers.</a:t>
            </a:r>
            <a:endParaRPr sz="2000"/>
          </a:p>
          <a:p>
            <a:pPr indent="-355600" lvl="0" marL="457200" rtl="0" algn="l">
              <a:spcBef>
                <a:spcPts val="0"/>
              </a:spcBef>
              <a:spcAft>
                <a:spcPts val="0"/>
              </a:spcAft>
              <a:buSzPts val="2000"/>
              <a:buChar char="●"/>
            </a:pPr>
            <a:r>
              <a:rPr lang="en" sz="2000"/>
              <a:t>Thymeleaf will also provide you with a view resolver. It will take a view name from the controller and find the appropriate view mapped to that name. </a:t>
            </a:r>
            <a:endParaRPr sz="20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9" name="Shape 1249"/>
        <p:cNvGrpSpPr/>
        <p:nvPr/>
      </p:nvGrpSpPr>
      <p:grpSpPr>
        <a:xfrm>
          <a:off x="0" y="0"/>
          <a:ext cx="0" cy="0"/>
          <a:chOff x="0" y="0"/>
          <a:chExt cx="0" cy="0"/>
        </a:xfrm>
      </p:grpSpPr>
      <p:sp>
        <p:nvSpPr>
          <p:cNvPr id="1250" name="Google Shape;1250;p16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1" name="Google Shape;1251;p1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2" name="Google Shape;1252;p16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Presentation logic</a:t>
            </a:r>
            <a:endParaRPr b="0" i="0" sz="3000" u="none" cap="none" strike="noStrike">
              <a:solidFill>
                <a:srgbClr val="FFFFFF"/>
              </a:solidFill>
              <a:latin typeface="Calibri"/>
              <a:ea typeface="Calibri"/>
              <a:cs typeface="Calibri"/>
              <a:sym typeface="Calibri"/>
            </a:endParaRPr>
          </a:p>
        </p:txBody>
      </p:sp>
      <p:sp>
        <p:nvSpPr>
          <p:cNvPr id="1253" name="Google Shape;1253;p16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code that really matters is th:each ="p: ${posts}". This instruction iterates over the list of posts received from HomeController.</a:t>
            </a:r>
            <a:endParaRPr sz="2000"/>
          </a:p>
          <a:p>
            <a:pPr indent="-355600" lvl="1" marL="914400" rtl="0" algn="l">
              <a:spcBef>
                <a:spcPts val="0"/>
              </a:spcBef>
              <a:spcAft>
                <a:spcPts val="0"/>
              </a:spcAft>
              <a:buSzPts val="2000"/>
              <a:buChar char="○"/>
            </a:pPr>
            <a:r>
              <a:rPr lang="en" sz="2000"/>
              <a:t>th:each acts like a for loop to iterate over the ArrayList of posts received from the controller.</a:t>
            </a:r>
            <a:endParaRPr sz="2000"/>
          </a:p>
          <a:p>
            <a:pPr indent="-355600" lvl="1" marL="914400" rtl="0" algn="l">
              <a:spcBef>
                <a:spcPts val="0"/>
              </a:spcBef>
              <a:spcAft>
                <a:spcPts val="0"/>
              </a:spcAft>
              <a:buSzPts val="2000"/>
              <a:buChar char="○"/>
            </a:pPr>
            <a:r>
              <a:rPr lang="en" sz="2000"/>
              <a:t>${posts} represents the array list of posts stored under the 'posts' key in the model returned by the controller.</a:t>
            </a:r>
            <a:endParaRPr sz="2000"/>
          </a:p>
          <a:p>
            <a:pPr indent="-355600" lvl="1" marL="914400" rtl="0" algn="l">
              <a:spcBef>
                <a:spcPts val="0"/>
              </a:spcBef>
              <a:spcAft>
                <a:spcPts val="0"/>
              </a:spcAft>
              <a:buSzPts val="2000"/>
              <a:buChar char="○"/>
            </a:pPr>
            <a:r>
              <a:rPr lang="en" sz="2000"/>
              <a:t>"p: ${posts}" means that for each post that we are looping through in the ArrayList (the posts data stored under the 'posts' key in the model), let's store the post in the current loop iteration under a variable called p.</a:t>
            </a:r>
            <a:endParaRPr sz="20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7" name="Shape 1257"/>
        <p:cNvGrpSpPr/>
        <p:nvPr/>
      </p:nvGrpSpPr>
      <p:grpSpPr>
        <a:xfrm>
          <a:off x="0" y="0"/>
          <a:ext cx="0" cy="0"/>
          <a:chOff x="0" y="0"/>
          <a:chExt cx="0" cy="0"/>
        </a:xfrm>
      </p:grpSpPr>
      <p:sp>
        <p:nvSpPr>
          <p:cNvPr id="1258" name="Google Shape;1258;p16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9" name="Google Shape;1259;p1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0" name="Google Shape;1260;p16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Presentation logic</a:t>
            </a:r>
            <a:endParaRPr b="0" i="0" sz="3000" u="none" cap="none" strike="noStrike">
              <a:solidFill>
                <a:srgbClr val="FFFFFF"/>
              </a:solidFill>
              <a:latin typeface="Calibri"/>
              <a:ea typeface="Calibri"/>
              <a:cs typeface="Calibri"/>
              <a:sym typeface="Calibri"/>
            </a:endParaRPr>
          </a:p>
        </p:txBody>
      </p:sp>
      <p:sp>
        <p:nvSpPr>
          <p:cNvPr id="1261" name="Google Shape;1261;p16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&lt;span th:text="${p.date}"&gt; instruction takes the date from the post object (that is currently referenced by the variable p) and renders it on the page.</a:t>
            </a:r>
            <a:endParaRPr sz="2000"/>
          </a:p>
          <a:p>
            <a:pPr indent="-355600" lvl="0" marL="457200" rtl="0" algn="l">
              <a:spcBef>
                <a:spcPts val="0"/>
              </a:spcBef>
              <a:spcAft>
                <a:spcPts val="0"/>
              </a:spcAft>
              <a:buSzPts val="2000"/>
              <a:buChar char="●"/>
            </a:pPr>
            <a:r>
              <a:rPr lang="en" sz="2000"/>
              <a:t>Similarly, "&lt;p th:text="${p.body}"&gt;&lt;/p&gt;" renders the post body on the web page as text.</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5" name="Shape 1265"/>
        <p:cNvGrpSpPr/>
        <p:nvPr/>
      </p:nvGrpSpPr>
      <p:grpSpPr>
        <a:xfrm>
          <a:off x="0" y="0"/>
          <a:ext cx="0" cy="0"/>
          <a:chOff x="0" y="0"/>
          <a:chExt cx="0" cy="0"/>
        </a:xfrm>
      </p:grpSpPr>
      <p:sp>
        <p:nvSpPr>
          <p:cNvPr id="1266" name="Google Shape;1266;p1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7" name="Google Shape;1267;p1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8" name="Google Shape;1268;p1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Github practices</a:t>
            </a:r>
            <a:endParaRPr b="0" i="0" sz="3000" u="none" cap="none" strike="noStrike">
              <a:solidFill>
                <a:srgbClr val="FFFFFF"/>
              </a:solidFill>
              <a:latin typeface="Calibri"/>
              <a:ea typeface="Calibri"/>
              <a:cs typeface="Calibri"/>
              <a:sym typeface="Calibri"/>
            </a:endParaRPr>
          </a:p>
        </p:txBody>
      </p:sp>
      <p:sp>
        <p:nvSpPr>
          <p:cNvPr id="1269" name="Google Shape;1269;p16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that you are done with the landing page of your website, it is a good practice to push this code to GitHub.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t>Here are the steps you should follow to push your code into a GitHub repository:</a:t>
            </a:r>
            <a:endParaRPr sz="2000"/>
          </a:p>
          <a:p>
            <a:pPr indent="-355600" lvl="0" marL="457200" rtl="0" algn="l">
              <a:spcBef>
                <a:spcPts val="0"/>
              </a:spcBef>
              <a:spcAft>
                <a:spcPts val="0"/>
              </a:spcAft>
              <a:buSzPts val="2000"/>
              <a:buChar char="●"/>
            </a:pPr>
            <a:r>
              <a:rPr lang="en" sz="2000"/>
              <a:t>First, create a GitHub repository with the same name as your project for ease.</a:t>
            </a:r>
            <a:endParaRPr sz="2000"/>
          </a:p>
          <a:p>
            <a:pPr indent="-355600" lvl="0" marL="457200" rtl="0" algn="l">
              <a:spcBef>
                <a:spcPts val="0"/>
              </a:spcBef>
              <a:spcAft>
                <a:spcPts val="0"/>
              </a:spcAft>
              <a:buSzPts val="2000"/>
              <a:buChar char="●"/>
            </a:pPr>
            <a:r>
              <a:rPr lang="en" sz="2000"/>
              <a:t>While your project is open, go to the terminal (in IntelliJ, if you choose to) as shown in the video.</a:t>
            </a:r>
            <a:endParaRPr sz="2000"/>
          </a:p>
          <a:p>
            <a:pPr indent="-355600" lvl="0" marL="457200" rtl="0" algn="l">
              <a:spcBef>
                <a:spcPts val="0"/>
              </a:spcBef>
              <a:spcAft>
                <a:spcPts val="0"/>
              </a:spcAft>
              <a:buSzPts val="2000"/>
              <a:buChar char="●"/>
            </a:pPr>
            <a:r>
              <a:rPr lang="en" sz="2000"/>
              <a:t>The first command you need is </a:t>
            </a:r>
            <a:r>
              <a:rPr b="1" lang="en" sz="2000"/>
              <a:t>git init</a:t>
            </a:r>
            <a:r>
              <a:rPr lang="en" sz="2000"/>
              <a:t>. As you already know, this initialises your project as a GitHub repository.</a:t>
            </a:r>
            <a:endParaRPr sz="2000"/>
          </a:p>
          <a:p>
            <a:pPr indent="-355600" lvl="0" marL="457200" rtl="0" algn="l">
              <a:spcBef>
                <a:spcPts val="0"/>
              </a:spcBef>
              <a:spcAft>
                <a:spcPts val="0"/>
              </a:spcAft>
              <a:buSzPts val="2000"/>
              <a:buChar char="●"/>
            </a:pPr>
            <a:r>
              <a:rPr lang="en" sz="2000"/>
              <a:t>Type </a:t>
            </a:r>
            <a:r>
              <a:rPr b="1" lang="en" sz="2000"/>
              <a:t>git status</a:t>
            </a:r>
            <a:r>
              <a:rPr lang="en" sz="2000"/>
              <a:t> to see all the files in your project. Here, you will see the files that are not added to the GitHub repository or the untracked files.</a:t>
            </a:r>
            <a:endParaRPr sz="2000"/>
          </a:p>
          <a:p>
            <a:pPr indent="0" lvl="0" marL="0" rtl="0" algn="l">
              <a:spcBef>
                <a:spcPts val="0"/>
              </a:spcBef>
              <a:spcAft>
                <a:spcPts val="0"/>
              </a:spcAft>
              <a:buNone/>
            </a:pPr>
            <a:r>
              <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20" name="Google Shape;220;p4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Protocol</a:t>
            </a:r>
            <a:r>
              <a:rPr lang="en" sz="2000"/>
              <a:t>: Protocol is a defined set of rules to be followed for smooth communication of a process.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For eg, when you go to a bank to open an account.</a:t>
            </a:r>
            <a:endParaRPr sz="2000"/>
          </a:p>
          <a:p>
            <a:pPr indent="0" lvl="0" marL="0" rtl="0" algn="l">
              <a:spcBef>
                <a:spcPts val="0"/>
              </a:spcBef>
              <a:spcAft>
                <a:spcPts val="0"/>
              </a:spcAft>
              <a:buNone/>
            </a:pPr>
            <a:r>
              <a:rPr lang="en" sz="2000"/>
              <a:t>You would need to follow some set procedures in order to open an account such as providing details, signing legal documents etc.</a:t>
            </a:r>
            <a:endParaRPr sz="2000"/>
          </a:p>
          <a:p>
            <a:pPr indent="0" lvl="0" marL="0" rtl="0" algn="l">
              <a:spcBef>
                <a:spcPts val="0"/>
              </a:spcBef>
              <a:spcAft>
                <a:spcPts val="0"/>
              </a:spcAft>
              <a:buNone/>
            </a:pPr>
            <a:r>
              <a:t/>
            </a:r>
            <a:endParaRPr sz="20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3" name="Shape 1273"/>
        <p:cNvGrpSpPr/>
        <p:nvPr/>
      </p:nvGrpSpPr>
      <p:grpSpPr>
        <a:xfrm>
          <a:off x="0" y="0"/>
          <a:ext cx="0" cy="0"/>
          <a:chOff x="0" y="0"/>
          <a:chExt cx="0" cy="0"/>
        </a:xfrm>
      </p:grpSpPr>
      <p:sp>
        <p:nvSpPr>
          <p:cNvPr id="1274" name="Google Shape;1274;p1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5" name="Google Shape;1275;p1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6" name="Google Shape;1276;p16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Use </a:t>
            </a:r>
            <a:r>
              <a:rPr b="1" lang="en" sz="2000"/>
              <a:t>git add &lt;filename&gt;</a:t>
            </a:r>
            <a:r>
              <a:rPr lang="en" sz="2000"/>
              <a:t> to add the files that need to be tracked to the repository. (You should skip the idea and target folders since they are different for every user running the code.)</a:t>
            </a:r>
            <a:endParaRPr sz="2000"/>
          </a:p>
          <a:p>
            <a:pPr indent="-355600" lvl="0" marL="457200" rtl="0" algn="l">
              <a:spcBef>
                <a:spcPts val="0"/>
              </a:spcBef>
              <a:spcAft>
                <a:spcPts val="0"/>
              </a:spcAft>
              <a:buSzPts val="2000"/>
              <a:buChar char="●"/>
            </a:pPr>
            <a:r>
              <a:rPr lang="en" sz="2000"/>
              <a:t>Add a commit message using </a:t>
            </a:r>
            <a:r>
              <a:rPr b="1" lang="en" sz="2000"/>
              <a:t>git commit -m "message".</a:t>
            </a:r>
            <a:endParaRPr b="1" sz="2000"/>
          </a:p>
          <a:p>
            <a:pPr indent="-355600" lvl="0" marL="457200" rtl="0" algn="l">
              <a:spcBef>
                <a:spcPts val="0"/>
              </a:spcBef>
              <a:spcAft>
                <a:spcPts val="0"/>
              </a:spcAft>
              <a:buSzPts val="2000"/>
              <a:buChar char="●"/>
            </a:pPr>
            <a:r>
              <a:rPr lang="en" sz="2000"/>
              <a:t>Then, copy the remote URL for the GitHub repository (make sure it is the HTTPS URL).</a:t>
            </a:r>
            <a:endParaRPr sz="2000"/>
          </a:p>
          <a:p>
            <a:pPr indent="-355600" lvl="0" marL="457200" rtl="0" algn="l">
              <a:spcBef>
                <a:spcPts val="0"/>
              </a:spcBef>
              <a:spcAft>
                <a:spcPts val="0"/>
              </a:spcAft>
              <a:buSzPts val="2000"/>
              <a:buChar char="●"/>
            </a:pPr>
            <a:r>
              <a:rPr lang="en" sz="2000"/>
              <a:t>Use </a:t>
            </a:r>
            <a:r>
              <a:rPr b="1" lang="en" sz="2000"/>
              <a:t>git remote add</a:t>
            </a:r>
            <a:r>
              <a:rPr lang="en" sz="2000"/>
              <a:t> &lt;project/repository name&gt; &lt;remote URL&gt; to connect your project to the remote GitHub repository.</a:t>
            </a:r>
            <a:endParaRPr sz="2000"/>
          </a:p>
          <a:p>
            <a:pPr indent="-355600" lvl="0" marL="457200" rtl="0" algn="l">
              <a:spcBef>
                <a:spcPts val="0"/>
              </a:spcBef>
              <a:spcAft>
                <a:spcPts val="0"/>
              </a:spcAft>
              <a:buSzPts val="2000"/>
              <a:buChar char="●"/>
            </a:pPr>
            <a:r>
              <a:rPr lang="en" sz="2000"/>
              <a:t>Use </a:t>
            </a:r>
            <a:r>
              <a:rPr b="1" lang="en" sz="2000"/>
              <a:t>git push -u origin master</a:t>
            </a:r>
            <a:r>
              <a:rPr lang="en" sz="2000"/>
              <a:t> to push all your code to the master branch of your repository.</a:t>
            </a:r>
            <a:endParaRPr sz="2000"/>
          </a:p>
          <a:p>
            <a:pPr indent="0" lvl="0" marL="45720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t>You can now go ahead and check what your first commit looks like on the GitHub website.</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sp>
        <p:nvSpPr>
          <p:cNvPr id="1277" name="Google Shape;1277;p16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Github practices</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1" name="Shape 1281"/>
        <p:cNvGrpSpPr/>
        <p:nvPr/>
      </p:nvGrpSpPr>
      <p:grpSpPr>
        <a:xfrm>
          <a:off x="0" y="0"/>
          <a:ext cx="0" cy="0"/>
          <a:chOff x="0" y="0"/>
          <a:chExt cx="0" cy="0"/>
        </a:xfrm>
      </p:grpSpPr>
      <p:sp>
        <p:nvSpPr>
          <p:cNvPr id="1282" name="Google Shape;1282;p1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3" name="Google Shape;1283;p1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4" name="Google Shape;1284;p16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see that the HomeController class is clearly dependent on the PostService class to get the list of posts. </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Since you are hardcoding a dependency, this creates tight-coupling between classes.</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The Spring framework provides you with a way to make the classes loosely coupled via a technique called dependency injection.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285" name="Google Shape;1285;p1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Dependency injection</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9" name="Shape 1289"/>
        <p:cNvGrpSpPr/>
        <p:nvPr/>
      </p:nvGrpSpPr>
      <p:grpSpPr>
        <a:xfrm>
          <a:off x="0" y="0"/>
          <a:ext cx="0" cy="0"/>
          <a:chOff x="0" y="0"/>
          <a:chExt cx="0" cy="0"/>
        </a:xfrm>
      </p:grpSpPr>
      <p:sp>
        <p:nvSpPr>
          <p:cNvPr id="1290" name="Google Shape;1290;p1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1" name="Google Shape;1291;p1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2" name="Google Shape;1292;p16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Consider that class A is using methods from another class B; this implies that class B is the dependency of class A. In order to do this, you will usually create an object of class B in class A using the new operator. Spring simplifies this task for you.</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In the Spring IOC container, all component classes are registered and single object instances of all class instances are created to be used throughout the application. You can ask the Spring container for this object instance when required through the</a:t>
            </a:r>
            <a:r>
              <a:rPr b="1" lang="en" sz="2000"/>
              <a:t> @Autowired</a:t>
            </a:r>
            <a:r>
              <a:rPr lang="en" sz="2000"/>
              <a:t> annotation.</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293" name="Google Shape;1293;p1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Dependency injection</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7" name="Shape 1297"/>
        <p:cNvGrpSpPr/>
        <p:nvPr/>
      </p:nvGrpSpPr>
      <p:grpSpPr>
        <a:xfrm>
          <a:off x="0" y="0"/>
          <a:ext cx="0" cy="0"/>
          <a:chOff x="0" y="0"/>
          <a:chExt cx="0" cy="0"/>
        </a:xfrm>
      </p:grpSpPr>
      <p:sp>
        <p:nvSpPr>
          <p:cNvPr id="1298" name="Google Shape;1298;p1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9" name="Google Shape;1299;p1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0" name="Google Shape;1300;p16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Dependency injection with the Spring framework helps with the following:</a:t>
            </a:r>
            <a:endParaRPr sz="2000"/>
          </a:p>
          <a:p>
            <a:pPr indent="-355600" lvl="0" marL="457200" rtl="0" algn="l">
              <a:spcBef>
                <a:spcPts val="0"/>
              </a:spcBef>
              <a:spcAft>
                <a:spcPts val="0"/>
              </a:spcAft>
              <a:buSzPts val="2000"/>
              <a:buChar char="●"/>
            </a:pPr>
            <a:r>
              <a:rPr lang="en" sz="2000"/>
              <a:t>Reduces the coupling between the classes and makes your project code more loosely coupled. You can get an object of a component class using the @Autowired annotation.</a:t>
            </a:r>
            <a:endParaRPr sz="2000"/>
          </a:p>
          <a:p>
            <a:pPr indent="-355600" lvl="0" marL="457200" rtl="0" algn="l">
              <a:spcBef>
                <a:spcPts val="0"/>
              </a:spcBef>
              <a:spcAft>
                <a:spcPts val="0"/>
              </a:spcAft>
              <a:buSzPts val="2000"/>
              <a:buChar char="●"/>
            </a:pPr>
            <a:r>
              <a:rPr lang="en" sz="2000"/>
              <a:t>The dependency injection makes testing and adding mock objects easier.</a:t>
            </a:r>
            <a:endParaRPr sz="2000"/>
          </a:p>
          <a:p>
            <a:pPr indent="-355600" lvl="0" marL="457200" rtl="0" algn="l">
              <a:spcBef>
                <a:spcPts val="0"/>
              </a:spcBef>
              <a:spcAft>
                <a:spcPts val="0"/>
              </a:spcAft>
              <a:buSzPts val="2000"/>
              <a:buChar char="●"/>
            </a:pPr>
            <a:r>
              <a:rPr lang="en" sz="2000"/>
              <a:t>The life cycle of object instances obtained from Spring via the @Autowired annotation is managed by the Spring IOC container.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301" name="Google Shape;1301;p1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Dependency injection</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5" name="Shape 1305"/>
        <p:cNvGrpSpPr/>
        <p:nvPr/>
      </p:nvGrpSpPr>
      <p:grpSpPr>
        <a:xfrm>
          <a:off x="0" y="0"/>
          <a:ext cx="0" cy="0"/>
          <a:chOff x="0" y="0"/>
          <a:chExt cx="0" cy="0"/>
        </a:xfrm>
      </p:grpSpPr>
      <p:sp>
        <p:nvSpPr>
          <p:cNvPr id="1306" name="Google Shape;1306;p1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7" name="Google Shape;1307;p1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8" name="Google Shape;1308;p17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 To facilitate the dependency injection, the Spring container does the following:</a:t>
            </a:r>
            <a:endParaRPr sz="2000"/>
          </a:p>
          <a:p>
            <a:pPr indent="-355600" lvl="0" marL="457200" rtl="0" algn="l">
              <a:spcBef>
                <a:spcPts val="0"/>
              </a:spcBef>
              <a:spcAft>
                <a:spcPts val="0"/>
              </a:spcAft>
              <a:buSzPts val="2000"/>
              <a:buChar char="●"/>
            </a:pPr>
            <a:r>
              <a:rPr lang="en" sz="2000"/>
              <a:t>Creates an object instance for each registered component class.</a:t>
            </a:r>
            <a:endParaRPr sz="2000"/>
          </a:p>
          <a:p>
            <a:pPr indent="-355600" lvl="0" marL="457200" rtl="0" algn="l">
              <a:spcBef>
                <a:spcPts val="0"/>
              </a:spcBef>
              <a:spcAft>
                <a:spcPts val="0"/>
              </a:spcAft>
              <a:buSzPts val="2000"/>
              <a:buChar char="●"/>
            </a:pPr>
            <a:r>
              <a:rPr lang="en" sz="2000"/>
              <a:t>Maintains passive instances of all the objects as pointers to assigned memory locations until an object is required.</a:t>
            </a:r>
            <a:endParaRPr sz="2000"/>
          </a:p>
          <a:p>
            <a:pPr indent="-355600" lvl="0" marL="457200" rtl="0" algn="l">
              <a:spcBef>
                <a:spcPts val="0"/>
              </a:spcBef>
              <a:spcAft>
                <a:spcPts val="0"/>
              </a:spcAft>
              <a:buSzPts val="2000"/>
              <a:buChar char="●"/>
            </a:pPr>
            <a:r>
              <a:rPr lang="en" sz="2000"/>
              <a:t>Destroys the object instance when required, or returns the object state to passive by maintaining only the pointer location again.</a:t>
            </a:r>
            <a:endParaRPr sz="2000"/>
          </a:p>
          <a:p>
            <a:pPr indent="0" lvl="0" marL="0" rtl="0" algn="l">
              <a:spcBef>
                <a:spcPts val="0"/>
              </a:spcBef>
              <a:spcAft>
                <a:spcPts val="0"/>
              </a:spcAft>
              <a:buNone/>
            </a:pPr>
            <a:r>
              <a:t/>
            </a:r>
            <a:endParaRPr sz="2000"/>
          </a:p>
        </p:txBody>
      </p:sp>
      <p:sp>
        <p:nvSpPr>
          <p:cNvPr id="1309" name="Google Shape;1309;p1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Dependency injection</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13" name="Shape 1313"/>
        <p:cNvGrpSpPr/>
        <p:nvPr/>
      </p:nvGrpSpPr>
      <p:grpSpPr>
        <a:xfrm>
          <a:off x="0" y="0"/>
          <a:ext cx="0" cy="0"/>
          <a:chOff x="0" y="0"/>
          <a:chExt cx="0" cy="0"/>
        </a:xfrm>
      </p:grpSpPr>
      <p:sp>
        <p:nvSpPr>
          <p:cNvPr id="1314" name="Google Shape;1314;p171"/>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5" name="Google Shape;1315;p171"/>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316" name="Google Shape;1316;p171"/>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7" name="Google Shape;1317;p171"/>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7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3" name="Google Shape;1323;p17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324" name="Google Shape;1324;p17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5" name="Google Shape;1325;p17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6" name="Google Shape;1326;p172"/>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6</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Technical Blog Application</a:t>
            </a:r>
            <a:endParaRPr b="1" i="0" sz="1800" u="none" cap="none" strike="noStrike">
              <a:solidFill>
                <a:srgbClr val="FFFFFF"/>
              </a:solidFill>
              <a:latin typeface="Arial"/>
              <a:ea typeface="Arial"/>
              <a:cs typeface="Arial"/>
              <a:sym typeface="Arial"/>
            </a:endParaRPr>
          </a:p>
        </p:txBody>
      </p:sp>
      <p:sp>
        <p:nvSpPr>
          <p:cNvPr id="1327" name="Google Shape;1327;p17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1" name="Shape 1331"/>
        <p:cNvGrpSpPr/>
        <p:nvPr/>
      </p:nvGrpSpPr>
      <p:grpSpPr>
        <a:xfrm>
          <a:off x="0" y="0"/>
          <a:ext cx="0" cy="0"/>
          <a:chOff x="0" y="0"/>
          <a:chExt cx="0" cy="0"/>
        </a:xfrm>
      </p:grpSpPr>
      <p:sp>
        <p:nvSpPr>
          <p:cNvPr id="1332" name="Google Shape;1332;p1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3" name="Google Shape;1333;p173"/>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4" name="Google Shape;1334;p173"/>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335" name="Google Shape;1335;p173"/>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148</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149</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Login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150-153</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20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Business login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154-155</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35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Post vs Get</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156-160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PostController</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161-163</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Registration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20</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Creating Post feature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166</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25</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130</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9" name="Shape 1339"/>
        <p:cNvGrpSpPr/>
        <p:nvPr/>
      </p:nvGrpSpPr>
      <p:grpSpPr>
        <a:xfrm>
          <a:off x="0" y="0"/>
          <a:ext cx="0" cy="0"/>
          <a:chOff x="0" y="0"/>
          <a:chExt cx="0" cy="0"/>
        </a:xfrm>
      </p:grpSpPr>
      <p:sp>
        <p:nvSpPr>
          <p:cNvPr id="1340" name="Google Shape;1340;p1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1" name="Google Shape;1341;p1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2" name="Google Shape;1342;p1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Quick Revision</a:t>
            </a:r>
            <a:endParaRPr b="0" i="0" sz="3000" u="none" cap="none" strike="noStrike">
              <a:solidFill>
                <a:srgbClr val="FFFFFF"/>
              </a:solidFill>
              <a:latin typeface="Calibri"/>
              <a:ea typeface="Calibri"/>
              <a:cs typeface="Calibri"/>
              <a:sym typeface="Calibri"/>
            </a:endParaRPr>
          </a:p>
        </p:txBody>
      </p:sp>
      <p:sp>
        <p:nvSpPr>
          <p:cNvPr id="1343" name="Google Shape;1343;p17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What do you understand by dependency injection?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How do you implement dependency injection?</a:t>
            </a:r>
            <a:endParaRPr sz="20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7" name="Shape 1347"/>
        <p:cNvGrpSpPr/>
        <p:nvPr/>
      </p:nvGrpSpPr>
      <p:grpSpPr>
        <a:xfrm>
          <a:off x="0" y="0"/>
          <a:ext cx="0" cy="0"/>
          <a:chOff x="0" y="0"/>
          <a:chExt cx="0" cy="0"/>
        </a:xfrm>
      </p:grpSpPr>
      <p:sp>
        <p:nvSpPr>
          <p:cNvPr id="1348" name="Google Shape;1348;p1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9" name="Google Shape;1349;p175"/>
          <p:cNvSpPr txBox="1"/>
          <p:nvPr/>
        </p:nvSpPr>
        <p:spPr>
          <a:xfrm>
            <a:off x="507300" y="1179250"/>
            <a:ext cx="6346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Implementing login functionality</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a:t>
            </a:r>
            <a:r>
              <a:rPr lang="en" sz="2400">
                <a:solidFill>
                  <a:schemeClr val="dk1"/>
                </a:solidFill>
                <a:latin typeface="Calibri"/>
                <a:ea typeface="Calibri"/>
                <a:cs typeface="Calibri"/>
                <a:sym typeface="Calibri"/>
              </a:rPr>
              <a:t>mplementing registration functionality</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Implementing create post functionality</a:t>
            </a:r>
            <a:endParaRPr sz="2400">
              <a:solidFill>
                <a:schemeClr val="dk1"/>
              </a:solidFill>
              <a:latin typeface="Calibri"/>
              <a:ea typeface="Calibri"/>
              <a:cs typeface="Calibri"/>
              <a:sym typeface="Calibri"/>
            </a:endParaRPr>
          </a:p>
        </p:txBody>
      </p:sp>
      <p:sp>
        <p:nvSpPr>
          <p:cNvPr id="1350" name="Google Shape;1350;p1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1" name="Google Shape;1351;p175"/>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6" name="Google Shape;226;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28" name="Google Shape;228;p41"/>
          <p:cNvSpPr txBox="1"/>
          <p:nvPr/>
        </p:nvSpPr>
        <p:spPr>
          <a:xfrm>
            <a:off x="153600" y="756050"/>
            <a:ext cx="8836800" cy="82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a:t>
            </a:r>
            <a:r>
              <a:rPr lang="en" sz="2000"/>
              <a:t>hen you want to access internet, you adhere to Hypertext Transfer Protocol (HTTP) to communicate.</a:t>
            </a:r>
            <a:endParaRPr sz="2000"/>
          </a:p>
        </p:txBody>
      </p:sp>
      <p:pic>
        <p:nvPicPr>
          <p:cNvPr id="229" name="Google Shape;229;p41"/>
          <p:cNvPicPr preferRelativeResize="0"/>
          <p:nvPr/>
        </p:nvPicPr>
        <p:blipFill>
          <a:blip r:embed="rId4">
            <a:alphaModFix/>
          </a:blip>
          <a:stretch>
            <a:fillRect/>
          </a:stretch>
        </p:blipFill>
        <p:spPr>
          <a:xfrm>
            <a:off x="1769113" y="1577450"/>
            <a:ext cx="5350390" cy="356604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5" name="Shape 1355"/>
        <p:cNvGrpSpPr/>
        <p:nvPr/>
      </p:nvGrpSpPr>
      <p:grpSpPr>
        <a:xfrm>
          <a:off x="0" y="0"/>
          <a:ext cx="0" cy="0"/>
          <a:chOff x="0" y="0"/>
          <a:chExt cx="0" cy="0"/>
        </a:xfrm>
      </p:grpSpPr>
      <p:sp>
        <p:nvSpPr>
          <p:cNvPr id="1356" name="Google Shape;1356;p1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7" name="Google Shape;1357;p1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8" name="Google Shape;1358;p1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359" name="Google Shape;1359;p17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You have understood the implementation of the service, controller class, and the required presentation logic to display all the posts.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next step of this application is to develop the user login feature.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first thing we will do as a part of the login feature is add a login hyperlink at the top of our index.html page.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Now you will learn how to create the header with two hyperlinks for login and registration on the landing page of the blog application.</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3" name="Shape 1363"/>
        <p:cNvGrpSpPr/>
        <p:nvPr/>
      </p:nvGrpSpPr>
      <p:grpSpPr>
        <a:xfrm>
          <a:off x="0" y="0"/>
          <a:ext cx="0" cy="0"/>
          <a:chOff x="0" y="0"/>
          <a:chExt cx="0" cy="0"/>
        </a:xfrm>
      </p:grpSpPr>
      <p:sp>
        <p:nvSpPr>
          <p:cNvPr id="1364" name="Google Shape;1364;p1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5" name="Google Shape;1365;p1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6" name="Google Shape;1366;p1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367" name="Google Shape;1367;p17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site head has content such as the title, which will be a constant header information for your web application.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You learnt that the &lt;head&gt; and &lt;/head&gt; tags contain metadata about the website.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You gained an understanding of some important components while writing the layout.html file: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text within the &lt;a&gt; tags, called the anchor tag, is available as a hyperlink to the user. When clicked, this text will redirect you to the link provided after href. </a:t>
            </a:r>
            <a:endParaRPr sz="2000"/>
          </a:p>
          <a:p>
            <a:pPr indent="0" lvl="0" marL="0" rtl="0" algn="l">
              <a:spcBef>
                <a:spcPts val="0"/>
              </a:spcBef>
              <a:spcAft>
                <a:spcPts val="0"/>
              </a:spcAft>
              <a:buNone/>
            </a:pPr>
            <a:r>
              <a:t/>
            </a:r>
            <a:endParaRPr sz="20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1" name="Shape 1371"/>
        <p:cNvGrpSpPr/>
        <p:nvPr/>
      </p:nvGrpSpPr>
      <p:grpSpPr>
        <a:xfrm>
          <a:off x="0" y="0"/>
          <a:ext cx="0" cy="0"/>
          <a:chOff x="0" y="0"/>
          <a:chExt cx="0" cy="0"/>
        </a:xfrm>
      </p:grpSpPr>
      <p:sp>
        <p:nvSpPr>
          <p:cNvPr id="1372" name="Google Shape;1372;p1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3" name="Google Shape;1373;p1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4" name="Google Shape;1374;p1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375" name="Google Shape;1375;p17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th:href keywords tell Thymeleaf that the text here needs to be linked with the given URL. </a:t>
            </a:r>
            <a:endParaRPr sz="2000"/>
          </a:p>
          <a:p>
            <a:pPr indent="0" lvl="0" marL="457200" rtl="0" algn="l">
              <a:spcBef>
                <a:spcPts val="0"/>
              </a:spcBef>
              <a:spcAft>
                <a:spcPts val="0"/>
              </a:spcAft>
              <a:buNone/>
            </a:pPr>
            <a:r>
              <a:t/>
            </a:r>
            <a:endParaRPr sz="2000"/>
          </a:p>
          <a:p>
            <a:pPr indent="-355600" lvl="0" marL="914400" rtl="0" algn="l">
              <a:spcBef>
                <a:spcPts val="0"/>
              </a:spcBef>
              <a:spcAft>
                <a:spcPts val="0"/>
              </a:spcAft>
              <a:buSzPts val="2000"/>
              <a:buChar char="-"/>
            </a:pPr>
            <a:r>
              <a:rPr lang="en" sz="2000"/>
              <a:t>The given URL path, which is 'users/login', is with reference to the current web application. </a:t>
            </a:r>
            <a:endParaRPr sz="2000"/>
          </a:p>
          <a:p>
            <a:pPr indent="0" lvl="0" marL="1371600" rtl="0" algn="l">
              <a:spcBef>
                <a:spcPts val="0"/>
              </a:spcBef>
              <a:spcAft>
                <a:spcPts val="0"/>
              </a:spcAft>
              <a:buNone/>
            </a:pPr>
            <a:r>
              <a:t/>
            </a:r>
            <a:endParaRPr sz="2000"/>
          </a:p>
          <a:p>
            <a:pPr indent="-355600" lvl="0" marL="914400" rtl="0" algn="l">
              <a:spcBef>
                <a:spcPts val="0"/>
              </a:spcBef>
              <a:spcAft>
                <a:spcPts val="0"/>
              </a:spcAft>
              <a:buSzPts val="2000"/>
              <a:buChar char="-"/>
            </a:pPr>
            <a:r>
              <a:rPr lang="en" sz="2000"/>
              <a:t>When clicked, the request is processed by the controller class and the controller method mapped to the given URL in the web application. We will be creating the controller's response to this request in the upcoming segments.</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9" name="Shape 1379"/>
        <p:cNvGrpSpPr/>
        <p:nvPr/>
      </p:nvGrpSpPr>
      <p:grpSpPr>
        <a:xfrm>
          <a:off x="0" y="0"/>
          <a:ext cx="0" cy="0"/>
          <a:chOff x="0" y="0"/>
          <a:chExt cx="0" cy="0"/>
        </a:xfrm>
      </p:grpSpPr>
      <p:sp>
        <p:nvSpPr>
          <p:cNvPr id="1380" name="Google Shape;1380;p17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1" name="Google Shape;1381;p1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2" name="Google Shape;1382;p17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383" name="Google Shape;1383;p17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"th:fragment="logged in"" indicates that this is a piece of HTML code named 'logged in', which can be used by other HTML files. This is not a complete HTML file in itself, but just a reusable piece of HTML code.</a:t>
            </a:r>
            <a:endParaRPr sz="2000"/>
          </a:p>
          <a:p>
            <a:pPr indent="0" lvl="0" marL="0" rtl="0" algn="l">
              <a:spcBef>
                <a:spcPts val="0"/>
              </a:spcBef>
              <a:spcAft>
                <a:spcPts val="0"/>
              </a:spcAft>
              <a:buNone/>
            </a:pPr>
            <a:r>
              <a:t/>
            </a:r>
            <a:endParaRPr sz="20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7" name="Shape 1387"/>
        <p:cNvGrpSpPr/>
        <p:nvPr/>
      </p:nvGrpSpPr>
      <p:grpSpPr>
        <a:xfrm>
          <a:off x="0" y="0"/>
          <a:ext cx="0" cy="0"/>
          <a:chOff x="0" y="0"/>
          <a:chExt cx="0" cy="0"/>
        </a:xfrm>
      </p:grpSpPr>
      <p:sp>
        <p:nvSpPr>
          <p:cNvPr id="1388" name="Google Shape;1388;p18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9" name="Google Shape;1389;p1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0" name="Google Shape;1390;p18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Business logic</a:t>
            </a:r>
            <a:endParaRPr b="0" i="0" sz="3000" u="none" cap="none" strike="noStrike">
              <a:solidFill>
                <a:srgbClr val="FFFFFF"/>
              </a:solidFill>
              <a:latin typeface="Calibri"/>
              <a:ea typeface="Calibri"/>
              <a:cs typeface="Calibri"/>
              <a:sym typeface="Calibri"/>
            </a:endParaRPr>
          </a:p>
        </p:txBody>
      </p:sp>
      <p:sp>
        <p:nvSpPr>
          <p:cNvPr id="1391" name="Google Shape;1391;p18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will be creating a UserController class with methods for handling login and registration next.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5" name="Shape 1395"/>
        <p:cNvGrpSpPr/>
        <p:nvPr/>
      </p:nvGrpSpPr>
      <p:grpSpPr>
        <a:xfrm>
          <a:off x="0" y="0"/>
          <a:ext cx="0" cy="0"/>
          <a:chOff x="0" y="0"/>
          <a:chExt cx="0" cy="0"/>
        </a:xfrm>
      </p:grpSpPr>
      <p:sp>
        <p:nvSpPr>
          <p:cNvPr id="1396" name="Google Shape;1396;p18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7" name="Google Shape;1397;p1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8" name="Google Shape;1398;p18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Business logic</a:t>
            </a:r>
            <a:endParaRPr b="0" i="0" sz="3000" u="none" cap="none" strike="noStrike">
              <a:solidFill>
                <a:srgbClr val="FFFFFF"/>
              </a:solidFill>
              <a:latin typeface="Calibri"/>
              <a:ea typeface="Calibri"/>
              <a:cs typeface="Calibri"/>
              <a:sym typeface="Calibri"/>
            </a:endParaRPr>
          </a:p>
        </p:txBody>
      </p:sp>
      <p:sp>
        <p:nvSpPr>
          <p:cNvPr id="1399" name="Google Shape;1399;p18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Some important points to note here are as follows:</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The data is to be sent via the POST method.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You have come across the HTML tags for creating the form such as labels, buttons, etc.</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You will be learning more about HTML forms in the upcoming courses. For now, you only need to understand that each field has to be mapped to the correct name and label in order to ensure that you get your data in the right format.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3" name="Shape 1403"/>
        <p:cNvGrpSpPr/>
        <p:nvPr/>
      </p:nvGrpSpPr>
      <p:grpSpPr>
        <a:xfrm>
          <a:off x="0" y="0"/>
          <a:ext cx="0" cy="0"/>
          <a:chOff x="0" y="0"/>
          <a:chExt cx="0" cy="0"/>
        </a:xfrm>
      </p:grpSpPr>
      <p:sp>
        <p:nvSpPr>
          <p:cNvPr id="1404" name="Google Shape;1404;p18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5" name="Google Shape;1405;p1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6" name="Google Shape;1406;p18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 vs Get</a:t>
            </a:r>
            <a:endParaRPr b="0" i="0" sz="3000" u="none" cap="none" strike="noStrike">
              <a:solidFill>
                <a:srgbClr val="FFFFFF"/>
              </a:solidFill>
              <a:latin typeface="Calibri"/>
              <a:ea typeface="Calibri"/>
              <a:cs typeface="Calibri"/>
              <a:sym typeface="Calibri"/>
            </a:endParaRPr>
          </a:p>
        </p:txBody>
      </p:sp>
      <p:sp>
        <p:nvSpPr>
          <p:cNvPr id="1407" name="Google Shape;1407;p18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already know that POST  is used to send a request to the server to create new data, and GET is used to read or retrieve some existing data from the server.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Can you explain which method should be used here?</a:t>
            </a:r>
            <a:endParaRPr sz="2000"/>
          </a:p>
          <a:p>
            <a:pPr indent="0" lvl="0" marL="0" rtl="0" algn="l">
              <a:spcBef>
                <a:spcPts val="0"/>
              </a:spcBef>
              <a:spcAft>
                <a:spcPts val="0"/>
              </a:spcAft>
              <a:buNone/>
            </a:pPr>
            <a:r>
              <a:t/>
            </a:r>
            <a:endParaRPr sz="20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1" name="Shape 1411"/>
        <p:cNvGrpSpPr/>
        <p:nvPr/>
      </p:nvGrpSpPr>
      <p:grpSpPr>
        <a:xfrm>
          <a:off x="0" y="0"/>
          <a:ext cx="0" cy="0"/>
          <a:chOff x="0" y="0"/>
          <a:chExt cx="0" cy="0"/>
        </a:xfrm>
      </p:grpSpPr>
      <p:sp>
        <p:nvSpPr>
          <p:cNvPr id="1412" name="Google Shape;1412;p18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3" name="Google Shape;1413;p1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4" name="Google Shape;1414;p18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 vs Get</a:t>
            </a:r>
            <a:endParaRPr b="0" i="0" sz="3000" u="none" cap="none" strike="noStrike">
              <a:solidFill>
                <a:srgbClr val="FFFFFF"/>
              </a:solidFill>
              <a:latin typeface="Calibri"/>
              <a:ea typeface="Calibri"/>
              <a:cs typeface="Calibri"/>
              <a:sym typeface="Calibri"/>
            </a:endParaRPr>
          </a:p>
        </p:txBody>
      </p:sp>
      <p:sp>
        <p:nvSpPr>
          <p:cNvPr id="1415" name="Google Shape;1415;p183"/>
          <p:cNvSpPr txBox="1"/>
          <p:nvPr/>
        </p:nvSpPr>
        <p:spPr>
          <a:xfrm>
            <a:off x="4835425" y="756050"/>
            <a:ext cx="4155000" cy="3854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One can argue that by clicking on the login button, you are technically making a request to go to another HTML page.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solidFill>
                  <a:schemeClr val="dk1"/>
                </a:solidFill>
              </a:rPr>
              <a:t>Hence, a GET request should also be valid for the corresponding request method.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Let's understand some key differences between these two methods.</a:t>
            </a:r>
            <a:endParaRPr sz="2000"/>
          </a:p>
        </p:txBody>
      </p:sp>
      <p:pic>
        <p:nvPicPr>
          <p:cNvPr id="1416" name="Google Shape;1416;p183"/>
          <p:cNvPicPr preferRelativeResize="0"/>
          <p:nvPr/>
        </p:nvPicPr>
        <p:blipFill>
          <a:blip r:embed="rId4">
            <a:alphaModFix/>
          </a:blip>
          <a:stretch>
            <a:fillRect/>
          </a:stretch>
        </p:blipFill>
        <p:spPr>
          <a:xfrm>
            <a:off x="41375" y="636901"/>
            <a:ext cx="4530627" cy="450660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0" name="Shape 1420"/>
        <p:cNvGrpSpPr/>
        <p:nvPr/>
      </p:nvGrpSpPr>
      <p:grpSpPr>
        <a:xfrm>
          <a:off x="0" y="0"/>
          <a:ext cx="0" cy="0"/>
          <a:chOff x="0" y="0"/>
          <a:chExt cx="0" cy="0"/>
        </a:xfrm>
      </p:grpSpPr>
      <p:sp>
        <p:nvSpPr>
          <p:cNvPr id="1421" name="Google Shape;1421;p18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2" name="Google Shape;1422;p1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3" name="Google Shape;1423;p18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 vs Get</a:t>
            </a:r>
            <a:endParaRPr b="0" i="0" sz="3000" u="none" cap="none" strike="noStrike">
              <a:solidFill>
                <a:srgbClr val="FFFFFF"/>
              </a:solidFill>
              <a:latin typeface="Calibri"/>
              <a:ea typeface="Calibri"/>
              <a:cs typeface="Calibri"/>
              <a:sym typeface="Calibri"/>
            </a:endParaRPr>
          </a:p>
        </p:txBody>
      </p:sp>
      <p:sp>
        <p:nvSpPr>
          <p:cNvPr id="1424" name="Google Shape;1424;p184"/>
          <p:cNvSpPr txBox="1"/>
          <p:nvPr/>
        </p:nvSpPr>
        <p:spPr>
          <a:xfrm>
            <a:off x="153600" y="756050"/>
            <a:ext cx="4159500" cy="26346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If a GET method was used here, the information to be sent to the server would be appended to the URL and would be visible, which is not ideal in case of sensitive information.</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425" name="Google Shape;1425;p184"/>
          <p:cNvPicPr preferRelativeResize="0"/>
          <p:nvPr/>
        </p:nvPicPr>
        <p:blipFill>
          <a:blip r:embed="rId4">
            <a:alphaModFix/>
          </a:blip>
          <a:stretch>
            <a:fillRect/>
          </a:stretch>
        </p:blipFill>
        <p:spPr>
          <a:xfrm>
            <a:off x="4639596" y="636900"/>
            <a:ext cx="4504403" cy="450659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9" name="Shape 1429"/>
        <p:cNvGrpSpPr/>
        <p:nvPr/>
      </p:nvGrpSpPr>
      <p:grpSpPr>
        <a:xfrm>
          <a:off x="0" y="0"/>
          <a:ext cx="0" cy="0"/>
          <a:chOff x="0" y="0"/>
          <a:chExt cx="0" cy="0"/>
        </a:xfrm>
      </p:grpSpPr>
      <p:sp>
        <p:nvSpPr>
          <p:cNvPr id="1430" name="Google Shape;1430;p1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1" name="Google Shape;1431;p1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2" name="Google Shape;1432;p1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 vs Get</a:t>
            </a:r>
            <a:endParaRPr b="0" i="0" sz="3000" u="none" cap="none" strike="noStrike">
              <a:solidFill>
                <a:srgbClr val="FFFFFF"/>
              </a:solidFill>
              <a:latin typeface="Calibri"/>
              <a:ea typeface="Calibri"/>
              <a:cs typeface="Calibri"/>
              <a:sym typeface="Calibri"/>
            </a:endParaRPr>
          </a:p>
        </p:txBody>
      </p:sp>
      <p:sp>
        <p:nvSpPr>
          <p:cNvPr id="1433" name="Google Shape;1433;p185"/>
          <p:cNvSpPr txBox="1"/>
          <p:nvPr/>
        </p:nvSpPr>
        <p:spPr>
          <a:xfrm>
            <a:off x="153600" y="756050"/>
            <a:ext cx="4159500" cy="26346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By using the POST method, the information can be sent securely without being visible with the URL, and the user can then also be redirected to a landing page.</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434" name="Google Shape;1434;p185"/>
          <p:cNvPicPr preferRelativeResize="0"/>
          <p:nvPr/>
        </p:nvPicPr>
        <p:blipFill>
          <a:blip r:embed="rId4">
            <a:alphaModFix/>
          </a:blip>
          <a:stretch>
            <a:fillRect/>
          </a:stretch>
        </p:blipFill>
        <p:spPr>
          <a:xfrm>
            <a:off x="4639596" y="636900"/>
            <a:ext cx="4504403" cy="45065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 name="Google Shape;236;p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37" name="Google Shape;237;p42"/>
          <p:cNvSpPr txBox="1"/>
          <p:nvPr/>
        </p:nvSpPr>
        <p:spPr>
          <a:xfrm>
            <a:off x="153600" y="75790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a question which comes to our mind is that when so many devices are connected over the internet, how do the specific clients and servers identify and interact with each other?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This is where IP addresses come into play.</a:t>
            </a:r>
            <a:endParaRPr sz="20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8" name="Shape 1438"/>
        <p:cNvGrpSpPr/>
        <p:nvPr/>
      </p:nvGrpSpPr>
      <p:grpSpPr>
        <a:xfrm>
          <a:off x="0" y="0"/>
          <a:ext cx="0" cy="0"/>
          <a:chOff x="0" y="0"/>
          <a:chExt cx="0" cy="0"/>
        </a:xfrm>
      </p:grpSpPr>
      <p:sp>
        <p:nvSpPr>
          <p:cNvPr id="1439" name="Google Shape;1439;p1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0" name="Google Shape;1440;p1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1" name="Google Shape;1441;p18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 vs Get</a:t>
            </a:r>
            <a:endParaRPr b="0" i="0" sz="3000" u="none" cap="none" strike="noStrike">
              <a:solidFill>
                <a:srgbClr val="FFFFFF"/>
              </a:solidFill>
              <a:latin typeface="Calibri"/>
              <a:ea typeface="Calibri"/>
              <a:cs typeface="Calibri"/>
              <a:sym typeface="Calibri"/>
            </a:endParaRPr>
          </a:p>
        </p:txBody>
      </p:sp>
      <p:sp>
        <p:nvSpPr>
          <p:cNvPr id="1442" name="Google Shape;1442;p18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There is a limit to the information that can be appended to the URL. This is the reason why your search terms on Google have length restrictions.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If there is no request method mentioned with the @RequestMapping annotation, GET is considered the default method. Therefore, we did not mention any request method while writing the getAllPosts HomeController method.</a:t>
            </a:r>
            <a:endParaRPr sz="2000"/>
          </a:p>
          <a:p>
            <a:pPr indent="0" lvl="0" marL="0" rtl="0" algn="l">
              <a:spcBef>
                <a:spcPts val="0"/>
              </a:spcBef>
              <a:spcAft>
                <a:spcPts val="0"/>
              </a:spcAft>
              <a:buNone/>
            </a:pPr>
            <a:r>
              <a:t/>
            </a:r>
            <a:endParaRPr sz="20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6" name="Shape 1446"/>
        <p:cNvGrpSpPr/>
        <p:nvPr/>
      </p:nvGrpSpPr>
      <p:grpSpPr>
        <a:xfrm>
          <a:off x="0" y="0"/>
          <a:ext cx="0" cy="0"/>
          <a:chOff x="0" y="0"/>
          <a:chExt cx="0" cy="0"/>
        </a:xfrm>
      </p:grpSpPr>
      <p:sp>
        <p:nvSpPr>
          <p:cNvPr id="1447" name="Google Shape;1447;p1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8" name="Google Shape;1448;p1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9" name="Google Shape;1449;p1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PostController</a:t>
            </a:r>
            <a:endParaRPr b="0" i="0" sz="3000" u="none" cap="none" strike="noStrike">
              <a:solidFill>
                <a:srgbClr val="FFFFFF"/>
              </a:solidFill>
              <a:latin typeface="Calibri"/>
              <a:ea typeface="Calibri"/>
              <a:cs typeface="Calibri"/>
              <a:sym typeface="Calibri"/>
            </a:endParaRPr>
          </a:p>
        </p:txBody>
      </p:sp>
      <p:sp>
        <p:nvSpPr>
          <p:cNvPr id="1450" name="Google Shape;1450;p18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Since we are moving on to blog post-related operations, these should be ideally handled by a blog post controller.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controller class will also address other CRUD requests related to blog posts.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4" name="Shape 1454"/>
        <p:cNvGrpSpPr/>
        <p:nvPr/>
      </p:nvGrpSpPr>
      <p:grpSpPr>
        <a:xfrm>
          <a:off x="0" y="0"/>
          <a:ext cx="0" cy="0"/>
          <a:chOff x="0" y="0"/>
          <a:chExt cx="0" cy="0"/>
        </a:xfrm>
      </p:grpSpPr>
      <p:sp>
        <p:nvSpPr>
          <p:cNvPr id="1455" name="Google Shape;1455;p1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6" name="Google Shape;1456;p1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7" name="Google Shape;1457;p1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PostController</a:t>
            </a:r>
            <a:endParaRPr b="0" i="0" sz="3000" u="none" cap="none" strike="noStrike">
              <a:solidFill>
                <a:srgbClr val="FFFFFF"/>
              </a:solidFill>
              <a:latin typeface="Calibri"/>
              <a:ea typeface="Calibri"/>
              <a:cs typeface="Calibri"/>
              <a:sym typeface="Calibri"/>
            </a:endParaRPr>
          </a:p>
        </p:txBody>
      </p:sp>
      <p:sp>
        <p:nvSpPr>
          <p:cNvPr id="1458" name="Google Shape;1458;p18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Therefore, we created the PostController class, which will return the posts.html page with one post. In the future, this class will also implement the create post functionality.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PostController class is using the getOnePost() method from PostService. This one post is then added to the Model class, which is then sent across to the posts.html page to be displayed to the user.</a:t>
            </a:r>
            <a:endParaRPr sz="20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2" name="Shape 1462"/>
        <p:cNvGrpSpPr/>
        <p:nvPr/>
      </p:nvGrpSpPr>
      <p:grpSpPr>
        <a:xfrm>
          <a:off x="0" y="0"/>
          <a:ext cx="0" cy="0"/>
          <a:chOff x="0" y="0"/>
          <a:chExt cx="0" cy="0"/>
        </a:xfrm>
      </p:grpSpPr>
      <p:sp>
        <p:nvSpPr>
          <p:cNvPr id="1463" name="Google Shape;1463;p1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4" name="Google Shape;1464;p1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5" name="Google Shape;1465;p1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466" name="Google Shape;1466;p18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Now, we are done implementing the login/ logout feature functionality with the required controller methods and presentation logic.</a:t>
            </a:r>
            <a:endParaRPr sz="2000"/>
          </a:p>
          <a:p>
            <a:pPr indent="0" lvl="0" marL="0" rtl="0" algn="l">
              <a:spcBef>
                <a:spcPts val="0"/>
              </a:spcBef>
              <a:spcAft>
                <a:spcPts val="0"/>
              </a:spcAft>
              <a:buClr>
                <a:schemeClr val="dk1"/>
              </a:buClr>
              <a:buSzPts val="1100"/>
              <a:buFont typeface="Arial"/>
              <a:buNone/>
            </a:pPr>
            <a:r>
              <a:rPr lang="en" sz="2000"/>
              <a:t> </a:t>
            </a:r>
            <a:endParaRPr sz="2000"/>
          </a:p>
          <a:p>
            <a:pPr indent="0" lvl="0" marL="0" rtl="0" algn="l">
              <a:spcBef>
                <a:spcPts val="0"/>
              </a:spcBef>
              <a:spcAft>
                <a:spcPts val="0"/>
              </a:spcAft>
              <a:buClr>
                <a:schemeClr val="dk1"/>
              </a:buClr>
              <a:buSzPts val="1100"/>
              <a:buFont typeface="Arial"/>
              <a:buNone/>
            </a:pPr>
            <a:r>
              <a:rPr lang="en" sz="2000"/>
              <a:t>For the implementation of the login/logout feature, you need to create the following Java classes:</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b="1" lang="en" sz="2000"/>
              <a:t>User model </a:t>
            </a:r>
            <a:r>
              <a:rPr lang="en" sz="2000"/>
              <a:t>- It will store user information. It has two attributes: username and password.</a:t>
            </a:r>
            <a:endParaRPr sz="2000"/>
          </a:p>
          <a:p>
            <a:pPr indent="-355600" lvl="0" marL="457200" rtl="0" algn="l">
              <a:spcBef>
                <a:spcPts val="0"/>
              </a:spcBef>
              <a:spcAft>
                <a:spcPts val="0"/>
              </a:spcAft>
              <a:buSzPts val="2000"/>
              <a:buChar char="●"/>
            </a:pPr>
            <a:r>
              <a:rPr b="1" lang="en" sz="2000"/>
              <a:t>User controller</a:t>
            </a:r>
            <a:r>
              <a:rPr lang="en" sz="2000"/>
              <a:t> - It will address the business logic corresponding to user-related functionalities, such as login and logout.</a:t>
            </a:r>
            <a:endParaRPr sz="2000"/>
          </a:p>
          <a:p>
            <a:pPr indent="-355600" lvl="0" marL="457200" rtl="0" algn="l">
              <a:spcBef>
                <a:spcPts val="0"/>
              </a:spcBef>
              <a:spcAft>
                <a:spcPts val="0"/>
              </a:spcAft>
              <a:buSzPts val="2000"/>
              <a:buChar char="●"/>
            </a:pPr>
            <a:r>
              <a:rPr b="1" lang="en" sz="2000"/>
              <a:t>PostController</a:t>
            </a:r>
            <a:r>
              <a:rPr lang="en" sz="2000"/>
              <a:t> - It will address post-related functionalities, such as returning the posts.html page.</a:t>
            </a:r>
            <a:endParaRPr sz="20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0" name="Shape 1470"/>
        <p:cNvGrpSpPr/>
        <p:nvPr/>
      </p:nvGrpSpPr>
      <p:grpSpPr>
        <a:xfrm>
          <a:off x="0" y="0"/>
          <a:ext cx="0" cy="0"/>
          <a:chOff x="0" y="0"/>
          <a:chExt cx="0" cy="0"/>
        </a:xfrm>
      </p:grpSpPr>
      <p:sp>
        <p:nvSpPr>
          <p:cNvPr id="1471" name="Google Shape;1471;p1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2" name="Google Shape;1472;p1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3" name="Google Shape;1473;p1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Login</a:t>
            </a:r>
            <a:endParaRPr b="0" i="0" sz="3000" u="none" cap="none" strike="noStrike">
              <a:solidFill>
                <a:srgbClr val="FFFFFF"/>
              </a:solidFill>
              <a:latin typeface="Calibri"/>
              <a:ea typeface="Calibri"/>
              <a:cs typeface="Calibri"/>
              <a:sym typeface="Calibri"/>
            </a:endParaRPr>
          </a:p>
        </p:txBody>
      </p:sp>
      <p:sp>
        <p:nvSpPr>
          <p:cNvPr id="1474" name="Google Shape;1474;p19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created the following HTML pages to implement the presentation logic:</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Layout.html - It presents a set of reusable HTML code such as the headers for logged-in and logged-out users.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Login.html - This is the page a user will see when they try to log in.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You modified index.html to add fragments from layout.html. You added the logged-out fragment to index.html for the user to see the login and register options.</a:t>
            </a:r>
            <a:endParaRPr sz="2000"/>
          </a:p>
          <a:p>
            <a:pPr indent="-355600" lvl="0" marL="457200" rtl="0" algn="l">
              <a:spcBef>
                <a:spcPts val="0"/>
              </a:spcBef>
              <a:spcAft>
                <a:spcPts val="0"/>
              </a:spcAft>
              <a:buSzPts val="2000"/>
              <a:buChar char="●"/>
            </a:pPr>
            <a:r>
              <a:rPr lang="en" sz="2000"/>
              <a:t>Posts.html - This is the page that a user will be directed to after logging in.</a:t>
            </a:r>
            <a:endParaRPr sz="2000"/>
          </a:p>
          <a:p>
            <a:pPr indent="0" lvl="0" marL="0" rtl="0" algn="l">
              <a:spcBef>
                <a:spcPts val="0"/>
              </a:spcBef>
              <a:spcAft>
                <a:spcPts val="0"/>
              </a:spcAft>
              <a:buNone/>
            </a:pPr>
            <a:r>
              <a:t/>
            </a:r>
            <a:endParaRPr sz="20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8" name="Shape 1478"/>
        <p:cNvGrpSpPr/>
        <p:nvPr/>
      </p:nvGrpSpPr>
      <p:grpSpPr>
        <a:xfrm>
          <a:off x="0" y="0"/>
          <a:ext cx="0" cy="0"/>
          <a:chOff x="0" y="0"/>
          <a:chExt cx="0" cy="0"/>
        </a:xfrm>
      </p:grpSpPr>
      <p:sp>
        <p:nvSpPr>
          <p:cNvPr id="1479" name="Google Shape;1479;p1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0" name="Google Shape;1480;p1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1" name="Google Shape;1481;p1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Registration</a:t>
            </a:r>
            <a:endParaRPr b="0" i="0" sz="3000" u="none" cap="none" strike="noStrike">
              <a:solidFill>
                <a:srgbClr val="FFFFFF"/>
              </a:solidFill>
              <a:latin typeface="Calibri"/>
              <a:ea typeface="Calibri"/>
              <a:cs typeface="Calibri"/>
              <a:sym typeface="Calibri"/>
            </a:endParaRPr>
          </a:p>
        </p:txBody>
      </p:sp>
      <p:sp>
        <p:nvSpPr>
          <p:cNvPr id="1482" name="Google Shape;1482;p19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The registration feature will implement similar elements like those in the login feature.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 sz="2000"/>
              <a:t>These include:</a:t>
            </a:r>
            <a:endParaRPr sz="2000"/>
          </a:p>
          <a:p>
            <a:pPr indent="-355600" lvl="0" marL="457200" rtl="0" algn="l">
              <a:spcBef>
                <a:spcPts val="0"/>
              </a:spcBef>
              <a:spcAft>
                <a:spcPts val="0"/>
              </a:spcAft>
              <a:buSzPts val="2000"/>
              <a:buChar char="●"/>
            </a:pPr>
            <a:r>
              <a:rPr lang="en" sz="2000"/>
              <a:t>The presentation logic</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Controller methods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Service methods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6" name="Shape 1486"/>
        <p:cNvGrpSpPr/>
        <p:nvPr/>
      </p:nvGrpSpPr>
      <p:grpSpPr>
        <a:xfrm>
          <a:off x="0" y="0"/>
          <a:ext cx="0" cy="0"/>
          <a:chOff x="0" y="0"/>
          <a:chExt cx="0" cy="0"/>
        </a:xfrm>
      </p:grpSpPr>
      <p:sp>
        <p:nvSpPr>
          <p:cNvPr id="1487" name="Google Shape;1487;p1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8" name="Google Shape;1488;p1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9" name="Google Shape;1489;p1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Create blog post</a:t>
            </a:r>
            <a:endParaRPr b="0" i="0" sz="3000" u="none" cap="none" strike="noStrike">
              <a:solidFill>
                <a:srgbClr val="FFFFFF"/>
              </a:solidFill>
              <a:latin typeface="Calibri"/>
              <a:ea typeface="Calibri"/>
              <a:cs typeface="Calibri"/>
              <a:sym typeface="Calibri"/>
            </a:endParaRPr>
          </a:p>
        </p:txBody>
      </p:sp>
      <p:sp>
        <p:nvSpPr>
          <p:cNvPr id="1490" name="Google Shape;1490;p19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let us implement the </a:t>
            </a:r>
            <a:r>
              <a:rPr b="1" lang="en" sz="2000"/>
              <a:t>create a blog post feature</a:t>
            </a:r>
            <a:endParaRPr b="1" sz="200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94" name="Shape 1494"/>
        <p:cNvGrpSpPr/>
        <p:nvPr/>
      </p:nvGrpSpPr>
      <p:grpSpPr>
        <a:xfrm>
          <a:off x="0" y="0"/>
          <a:ext cx="0" cy="0"/>
          <a:chOff x="0" y="0"/>
          <a:chExt cx="0" cy="0"/>
        </a:xfrm>
      </p:grpSpPr>
      <p:sp>
        <p:nvSpPr>
          <p:cNvPr id="1495" name="Google Shape;1495;p193"/>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6" name="Google Shape;1496;p193"/>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497" name="Google Shape;1497;p193"/>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8" name="Google Shape;1498;p193"/>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94"/>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4" name="Google Shape;1504;p194"/>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505" name="Google Shape;1505;p194"/>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6" name="Google Shape;1506;p194"/>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7" name="Google Shape;1507;p194"/>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7</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Image Hoster Project</a:t>
            </a:r>
            <a:endParaRPr b="1" i="0" sz="1800" u="none" cap="none" strike="noStrike">
              <a:solidFill>
                <a:srgbClr val="FFFFFF"/>
              </a:solidFill>
              <a:latin typeface="Arial"/>
              <a:ea typeface="Arial"/>
              <a:cs typeface="Arial"/>
              <a:sym typeface="Arial"/>
            </a:endParaRPr>
          </a:p>
        </p:txBody>
      </p:sp>
      <p:sp>
        <p:nvSpPr>
          <p:cNvPr id="1508" name="Google Shape;1508;p194"/>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2" name="Shape 1512"/>
        <p:cNvGrpSpPr/>
        <p:nvPr/>
      </p:nvGrpSpPr>
      <p:grpSpPr>
        <a:xfrm>
          <a:off x="0" y="0"/>
          <a:ext cx="0" cy="0"/>
          <a:chOff x="0" y="0"/>
          <a:chExt cx="0" cy="0"/>
        </a:xfrm>
      </p:grpSpPr>
      <p:sp>
        <p:nvSpPr>
          <p:cNvPr id="1513" name="Google Shape;1513;p1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4" name="Google Shape;1514;p1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5" name="Google Shape;1515;p1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Image Hoster Project</a:t>
            </a:r>
            <a:endParaRPr b="0" i="0" sz="3000" u="none" cap="none" strike="noStrike">
              <a:solidFill>
                <a:srgbClr val="FFFFFF"/>
              </a:solidFill>
              <a:latin typeface="Calibri"/>
              <a:ea typeface="Calibri"/>
              <a:cs typeface="Calibri"/>
              <a:sym typeface="Calibri"/>
            </a:endParaRPr>
          </a:p>
        </p:txBody>
      </p:sp>
      <p:sp>
        <p:nvSpPr>
          <p:cNvPr id="1516" name="Google Shape;1516;p19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will now </a:t>
            </a:r>
            <a:r>
              <a:rPr lang="en" sz="2000"/>
              <a:t>work on “Image Hoster” website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task can be subdivided into different components:</a:t>
            </a:r>
            <a:endParaRPr sz="2000"/>
          </a:p>
          <a:p>
            <a:pPr indent="-355600" lvl="0" marL="457200" rtl="0" algn="l">
              <a:spcBef>
                <a:spcPts val="0"/>
              </a:spcBef>
              <a:spcAft>
                <a:spcPts val="0"/>
              </a:spcAft>
              <a:buSzPts val="2000"/>
              <a:buChar char="●"/>
            </a:pPr>
            <a:r>
              <a:rPr lang="en" sz="2000"/>
              <a:t>Display the “Image Hoster”  message as a heading of the website’s homepage</a:t>
            </a:r>
            <a:endParaRPr sz="2000"/>
          </a:p>
          <a:p>
            <a:pPr indent="-355600" lvl="0" marL="457200" rtl="0" algn="l">
              <a:spcBef>
                <a:spcPts val="0"/>
              </a:spcBef>
              <a:spcAft>
                <a:spcPts val="0"/>
              </a:spcAft>
              <a:buSzPts val="2000"/>
              <a:buChar char="●"/>
            </a:pPr>
            <a:r>
              <a:rPr lang="en" sz="2000"/>
              <a:t>Display images and information about the images</a:t>
            </a:r>
            <a:endParaRPr sz="2000"/>
          </a:p>
          <a:p>
            <a:pPr indent="-355600" lvl="0" marL="457200" rtl="0" algn="l">
              <a:spcBef>
                <a:spcPts val="0"/>
              </a:spcBef>
              <a:spcAft>
                <a:spcPts val="0"/>
              </a:spcAft>
              <a:buSzPts val="2000"/>
              <a:buChar char="●"/>
            </a:pPr>
            <a:r>
              <a:rPr lang="en" sz="2000"/>
              <a:t>Implementing the registration feature</a:t>
            </a:r>
            <a:endParaRPr sz="2000"/>
          </a:p>
          <a:p>
            <a:pPr indent="-355600" lvl="0" marL="457200" rtl="0" algn="l">
              <a:spcBef>
                <a:spcPts val="0"/>
              </a:spcBef>
              <a:spcAft>
                <a:spcPts val="0"/>
              </a:spcAft>
              <a:buSzPts val="2000"/>
              <a:buChar char="●"/>
            </a:pPr>
            <a:r>
              <a:rPr lang="en" sz="2000"/>
              <a:t>Implementing the login feature</a:t>
            </a:r>
            <a:endParaRPr sz="2000"/>
          </a:p>
          <a:p>
            <a:pPr indent="-355600" lvl="0" marL="457200" rtl="0" algn="l">
              <a:spcBef>
                <a:spcPts val="0"/>
              </a:spcBef>
              <a:spcAft>
                <a:spcPts val="0"/>
              </a:spcAft>
              <a:buSzPts val="2000"/>
              <a:buChar char="●"/>
            </a:pPr>
            <a:r>
              <a:rPr lang="en" sz="2000"/>
              <a:t>Displaying all details of a particular image in user homepage after he logs in successfully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pic>
        <p:nvPicPr>
          <p:cNvPr id="245" name="Google Shape;245;p43"/>
          <p:cNvPicPr preferRelativeResize="0"/>
          <p:nvPr/>
        </p:nvPicPr>
        <p:blipFill>
          <a:blip r:embed="rId4">
            <a:alphaModFix/>
          </a:blip>
          <a:stretch>
            <a:fillRect/>
          </a:stretch>
        </p:blipFill>
        <p:spPr>
          <a:xfrm>
            <a:off x="1191225" y="636900"/>
            <a:ext cx="6761549" cy="450659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20" name="Shape 1520"/>
        <p:cNvGrpSpPr/>
        <p:nvPr/>
      </p:nvGrpSpPr>
      <p:grpSpPr>
        <a:xfrm>
          <a:off x="0" y="0"/>
          <a:ext cx="0" cy="0"/>
          <a:chOff x="0" y="0"/>
          <a:chExt cx="0" cy="0"/>
        </a:xfrm>
      </p:grpSpPr>
      <p:sp>
        <p:nvSpPr>
          <p:cNvPr id="1521" name="Google Shape;1521;p196"/>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2" name="Google Shape;1522;p196"/>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523" name="Google Shape;1523;p196"/>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4" name="Google Shape;1524;p196"/>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sp>
        <p:nvSpPr>
          <p:cNvPr id="250" name="Google Shape;250;p4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p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53" name="Google Shape;253;p44"/>
          <p:cNvSpPr txBox="1"/>
          <p:nvPr/>
        </p:nvSpPr>
        <p:spPr>
          <a:xfrm>
            <a:off x="153600" y="75790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Just as every person has an address where he/she can be contacted, every device connected to internet has a unique identification called </a:t>
            </a:r>
            <a:r>
              <a:rPr b="1" lang="en" sz="2000"/>
              <a:t>Internet Protocol (IP) address.</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IP address helps to </a:t>
            </a:r>
            <a:r>
              <a:rPr b="1" lang="en" sz="2000"/>
              <a:t>uniquely </a:t>
            </a:r>
            <a:r>
              <a:rPr lang="en" sz="2000"/>
              <a:t>identify each device and help in communication.</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4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61" name="Google Shape;261;p45"/>
          <p:cNvSpPr txBox="1"/>
          <p:nvPr/>
        </p:nvSpPr>
        <p:spPr>
          <a:xfrm>
            <a:off x="507300" y="835750"/>
            <a:ext cx="8836800" cy="580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Fun Activity</a:t>
            </a:r>
            <a:endParaRPr sz="2000"/>
          </a:p>
        </p:txBody>
      </p:sp>
      <p:sp>
        <p:nvSpPr>
          <p:cNvPr id="262" name="Google Shape;262;p45"/>
          <p:cNvSpPr txBox="1"/>
          <p:nvPr/>
        </p:nvSpPr>
        <p:spPr>
          <a:xfrm>
            <a:off x="4314000" y="1883900"/>
            <a:ext cx="4676400" cy="1772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Try to find your ip address and compare it with others.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What part is same and what part is different? Why is that?</a:t>
            </a:r>
            <a:endParaRPr sz="2000"/>
          </a:p>
        </p:txBody>
      </p:sp>
      <p:pic>
        <p:nvPicPr>
          <p:cNvPr id="263" name="Google Shape;263;p45"/>
          <p:cNvPicPr preferRelativeResize="0"/>
          <p:nvPr/>
        </p:nvPicPr>
        <p:blipFill>
          <a:blip r:embed="rId4">
            <a:alphaModFix/>
          </a:blip>
          <a:stretch>
            <a:fillRect/>
          </a:stretch>
        </p:blipFill>
        <p:spPr>
          <a:xfrm>
            <a:off x="126950" y="911125"/>
            <a:ext cx="3532773" cy="3717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p:nvPr/>
        </p:nvSpPr>
        <p:spPr>
          <a:xfrm>
            <a:off x="628648" y="546098"/>
            <a:ext cx="3259768" cy="40339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8"/>
          <p:cNvSpPr txBox="1"/>
          <p:nvPr/>
        </p:nvSpPr>
        <p:spPr>
          <a:xfrm>
            <a:off x="1057272" y="1288764"/>
            <a:ext cx="1700530" cy="21717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8" name="Google Shape;118;p28"/>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8"/>
          <p:cNvSpPr/>
          <p:nvPr/>
        </p:nvSpPr>
        <p:spPr>
          <a:xfrm>
            <a:off x="635171" y="0"/>
            <a:ext cx="3259768" cy="404176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8"/>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Client Server</a:t>
            </a:r>
            <a:r>
              <a:rPr b="1" lang="en" sz="1800">
                <a:solidFill>
                  <a:srgbClr val="FFFFFF"/>
                </a:solidFill>
              </a:rPr>
              <a:t> Architecture and Network Terminologies</a:t>
            </a:r>
            <a:endParaRPr b="1" i="0" sz="1800" u="none" cap="none" strike="noStrike">
              <a:solidFill>
                <a:srgbClr val="FFFFFF"/>
              </a:solidFill>
              <a:latin typeface="Arial"/>
              <a:ea typeface="Arial"/>
              <a:cs typeface="Arial"/>
              <a:sym typeface="Arial"/>
            </a:endParaRPr>
          </a:p>
        </p:txBody>
      </p:sp>
      <p:sp>
        <p:nvSpPr>
          <p:cNvPr id="121" name="Google Shape;121;p28"/>
          <p:cNvSpPr/>
          <p:nvPr/>
        </p:nvSpPr>
        <p:spPr>
          <a:xfrm>
            <a:off x="7929284" y="210064"/>
            <a:ext cx="813623" cy="21721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4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9" name="Google Shape;269;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71" name="Google Shape;271;p46"/>
          <p:cNvSpPr txBox="1"/>
          <p:nvPr/>
        </p:nvSpPr>
        <p:spPr>
          <a:xfrm>
            <a:off x="153600" y="78210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Consider another example: </a:t>
            </a:r>
            <a:endParaRPr sz="2000"/>
          </a:p>
          <a:p>
            <a:pPr indent="0" lvl="0" marL="0" rtl="0" algn="l">
              <a:spcBef>
                <a:spcPts val="0"/>
              </a:spcBef>
              <a:spcAft>
                <a:spcPts val="0"/>
              </a:spcAft>
              <a:buNone/>
            </a:pPr>
            <a:r>
              <a:rPr lang="en" sz="2000"/>
              <a:t>There can be multiple people living in different apartments in a building but whole building has one unique address.</a:t>
            </a:r>
            <a:endParaRPr sz="2000"/>
          </a:p>
          <a:p>
            <a:pPr indent="0" lvl="0" marL="0" rtl="0" algn="l">
              <a:spcBef>
                <a:spcPts val="0"/>
              </a:spcBef>
              <a:spcAft>
                <a:spcPts val="0"/>
              </a:spcAft>
              <a:buNone/>
            </a:pPr>
            <a:r>
              <a:rPr lang="en" sz="2000"/>
              <a:t>In this case each apartment is assigned a number to uniquely identify tenants.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Similarly a single computer can host different services at the same time.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But since one computer can only have one IP address, how would you uniquely identify different services that are hosted on computer at the same time?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Any guesses?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sp>
        <p:nvSpPr>
          <p:cNvPr id="276" name="Google Shape;276;p4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 name="Google Shape;277;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 name="Google Shape;278;p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79" name="Google Shape;279;p47"/>
          <p:cNvSpPr txBox="1"/>
          <p:nvPr/>
        </p:nvSpPr>
        <p:spPr>
          <a:xfrm>
            <a:off x="153600" y="78210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every computer, every different service is assigned a different </a:t>
            </a:r>
            <a:r>
              <a:rPr b="1" lang="en" sz="2000"/>
              <a:t>PORT.</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lang="en" sz="2000"/>
              <a:t>Just as IP address uniquely identifies a device, Port numbers identify the services running on the device.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If the server is sending an email, it will go through the door assigned to send or receive emails.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If the server is sending a file, it will go through the door assigned to receive files. These doors are known as ports.</a:t>
            </a:r>
            <a:endParaRPr sz="2000"/>
          </a:p>
          <a:p>
            <a:pPr indent="0" lvl="0" marL="0" rtl="0" algn="l">
              <a:spcBef>
                <a:spcPts val="0"/>
              </a:spcBef>
              <a:spcAft>
                <a:spcPts val="0"/>
              </a:spcAft>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sp>
        <p:nvSpPr>
          <p:cNvPr id="284" name="Google Shape;284;p4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 name="Google Shape;285;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6" name="Google Shape;286;p4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287" name="Google Shape;287;p48"/>
          <p:cNvSpPr txBox="1"/>
          <p:nvPr/>
        </p:nvSpPr>
        <p:spPr>
          <a:xfrm>
            <a:off x="153600" y="78210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When you go to your browser to access a website, and you type the URL </a:t>
            </a:r>
            <a:r>
              <a:rPr lang="en" sz="2000" u="sng">
                <a:solidFill>
                  <a:schemeClr val="hlink"/>
                </a:solidFill>
                <a:hlinkClick r:id="rId4"/>
              </a:rPr>
              <a:t>www.facebook.com</a:t>
            </a:r>
            <a:r>
              <a:rPr lang="en" sz="2000"/>
              <a:t>, how does it find the appropriate server for you?</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is where a </a:t>
            </a:r>
            <a:r>
              <a:rPr b="1" lang="en" sz="2000"/>
              <a:t>Domain Name Server </a:t>
            </a:r>
            <a:r>
              <a:rPr lang="en" sz="2000"/>
              <a:t>(DNS) comes into picture.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DNS is a server that contains database of domain names and the corresponding IP addresses.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searches for the required domain name (in this case Facebook) and returns its corresponding ip address.</a:t>
            </a:r>
            <a:endParaRPr sz="2000"/>
          </a:p>
          <a:p>
            <a:pPr indent="0" lvl="0" marL="0" rtl="0" algn="l">
              <a:spcBef>
                <a:spcPts val="0"/>
              </a:spcBef>
              <a:spcAft>
                <a:spcPts val="0"/>
              </a:spcAft>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1" name="Shape 291"/>
        <p:cNvGrpSpPr/>
        <p:nvPr/>
      </p:nvGrpSpPr>
      <p:grpSpPr>
        <a:xfrm>
          <a:off x="0" y="0"/>
          <a:ext cx="0" cy="0"/>
          <a:chOff x="0" y="0"/>
          <a:chExt cx="0" cy="0"/>
        </a:xfrm>
      </p:grpSpPr>
      <p:sp>
        <p:nvSpPr>
          <p:cNvPr id="292" name="Google Shape;292;p4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 name="Google Shape;293;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 name="Google Shape;294;p4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pic>
        <p:nvPicPr>
          <p:cNvPr id="295" name="Google Shape;295;p49"/>
          <p:cNvPicPr preferRelativeResize="0"/>
          <p:nvPr/>
        </p:nvPicPr>
        <p:blipFill>
          <a:blip r:embed="rId4">
            <a:alphaModFix/>
          </a:blip>
          <a:stretch>
            <a:fillRect/>
          </a:stretch>
        </p:blipFill>
        <p:spPr>
          <a:xfrm>
            <a:off x="2181125" y="636900"/>
            <a:ext cx="4506598" cy="45065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sp>
        <p:nvSpPr>
          <p:cNvPr id="300" name="Google Shape;300;p5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2" name="Google Shape;302;p5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Network terminologies</a:t>
            </a:r>
            <a:endParaRPr b="0" i="0" sz="3000" u="none" cap="none" strike="noStrike">
              <a:solidFill>
                <a:srgbClr val="FFFFFF"/>
              </a:solidFill>
              <a:latin typeface="Calibri"/>
              <a:ea typeface="Calibri"/>
              <a:cs typeface="Calibri"/>
              <a:sym typeface="Calibri"/>
            </a:endParaRPr>
          </a:p>
        </p:txBody>
      </p:sp>
      <p:sp>
        <p:nvSpPr>
          <p:cNvPr id="303" name="Google Shape;303;p50"/>
          <p:cNvSpPr txBox="1"/>
          <p:nvPr/>
        </p:nvSpPr>
        <p:spPr>
          <a:xfrm>
            <a:off x="153600" y="78210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DNS servers work like phone books. You have the domain name, which is basically the name of a website (like Facebook or Google).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Through the DNS server, you can go and look for the 'phone number' of a website, which is basically its IP address.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is how you end up contacting the appropriate server for a given website</a:t>
            </a:r>
            <a:endParaRPr sz="2000"/>
          </a:p>
          <a:p>
            <a:pPr indent="0" lvl="0" marL="457200" rtl="0" algn="l">
              <a:spcBef>
                <a:spcPts val="0"/>
              </a:spcBef>
              <a:spcAft>
                <a:spcPts val="0"/>
              </a:spcAft>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7" name="Shape 307"/>
        <p:cNvGrpSpPr/>
        <p:nvPr/>
      </p:nvGrpSpPr>
      <p:grpSpPr>
        <a:xfrm>
          <a:off x="0" y="0"/>
          <a:ext cx="0" cy="0"/>
          <a:chOff x="0" y="0"/>
          <a:chExt cx="0" cy="0"/>
        </a:xfrm>
      </p:grpSpPr>
      <p:sp>
        <p:nvSpPr>
          <p:cNvPr id="308" name="Google Shape;308;p51"/>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9" name="Google Shape;309;p51"/>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310" name="Google Shape;310;p51"/>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51"/>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7" name="Google Shape;317;p5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318" name="Google Shape;318;p5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9" name="Google Shape;319;p5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52"/>
          <p:cNvSpPr txBox="1"/>
          <p:nvPr/>
        </p:nvSpPr>
        <p:spPr>
          <a:xfrm>
            <a:off x="781050" y="427275"/>
            <a:ext cx="28257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2</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a:t>
            </a:r>
            <a:r>
              <a:rPr b="1" lang="en" sz="1800">
                <a:solidFill>
                  <a:srgbClr val="FFFFFF"/>
                </a:solidFill>
              </a:rPr>
              <a:t> HTTP and HTML</a:t>
            </a:r>
            <a:endParaRPr b="1" i="0" sz="1800" u="none" cap="none" strike="noStrike">
              <a:solidFill>
                <a:srgbClr val="FFFFFF"/>
              </a:solidFill>
              <a:latin typeface="Arial"/>
              <a:ea typeface="Arial"/>
              <a:cs typeface="Arial"/>
              <a:sym typeface="Arial"/>
            </a:endParaRPr>
          </a:p>
        </p:txBody>
      </p:sp>
      <p:sp>
        <p:nvSpPr>
          <p:cNvPr id="321" name="Google Shape;321;p5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 name="Google Shape;327;p53"/>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28" name="Google Shape;328;p53"/>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329" name="Google Shape;329;p53"/>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28</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29</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HTTP</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30-33</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HTTP methods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34-39</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HTML</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40-41</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Understanding Web Applications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42-50</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2</a:t>
                      </a: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Formal Definitions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51-52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90</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 name="Shape 333"/>
        <p:cNvGrpSpPr/>
        <p:nvPr/>
      </p:nvGrpSpPr>
      <p:grpSpPr>
        <a:xfrm>
          <a:off x="0" y="0"/>
          <a:ext cx="0" cy="0"/>
          <a:chOff x="0" y="0"/>
          <a:chExt cx="0" cy="0"/>
        </a:xfrm>
      </p:grpSpPr>
      <p:sp>
        <p:nvSpPr>
          <p:cNvPr id="334" name="Google Shape;334;p5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 name="Google Shape;335;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Quick Revision</a:t>
            </a:r>
            <a:endParaRPr b="0" i="0" sz="3000" u="none" cap="none" strike="noStrike">
              <a:solidFill>
                <a:srgbClr val="FFFFFF"/>
              </a:solidFill>
              <a:latin typeface="Calibri"/>
              <a:ea typeface="Calibri"/>
              <a:cs typeface="Calibri"/>
              <a:sym typeface="Calibri"/>
            </a:endParaRPr>
          </a:p>
        </p:txBody>
      </p:sp>
      <p:sp>
        <p:nvSpPr>
          <p:cNvPr id="337" name="Google Shape;337;p5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With a daily life example explain what a Client and a Server is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If IP addresses uniquely identify each device, why is there a need for Ports?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What is the difference between IP address and DNS?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5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55"/>
          <p:cNvSpPr txBox="1"/>
          <p:nvPr/>
        </p:nvSpPr>
        <p:spPr>
          <a:xfrm>
            <a:off x="507300" y="1179250"/>
            <a:ext cx="48213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HTTP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HTTP request methods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HTML</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Understanding web applications</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4" name="Google Shape;344;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 name="Google Shape;345;p55"/>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29"/>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 name="Google Shape;128;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29" name="Google Shape;129;p29"/>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4</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Client Server architecture</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5-12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20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Network Terminologies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13-24</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35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60</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sp>
        <p:nvSpPr>
          <p:cNvPr id="350" name="Google Shape;350;p5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 name="Google Shape;351;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 name="Google Shape;352;p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a:t>
            </a:r>
            <a:endParaRPr b="0" i="0" sz="3000" u="none" cap="none" strike="noStrike">
              <a:solidFill>
                <a:srgbClr val="FFFFFF"/>
              </a:solidFill>
              <a:latin typeface="Calibri"/>
              <a:ea typeface="Calibri"/>
              <a:cs typeface="Calibri"/>
              <a:sym typeface="Calibri"/>
            </a:endParaRPr>
          </a:p>
        </p:txBody>
      </p:sp>
      <p:sp>
        <p:nvSpPr>
          <p:cNvPr id="353" name="Google Shape;353;p56"/>
          <p:cNvSpPr txBox="1"/>
          <p:nvPr/>
        </p:nvSpPr>
        <p:spPr>
          <a:xfrm>
            <a:off x="236100" y="835750"/>
            <a:ext cx="3767700" cy="2359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last lecture, we learnt about protocols.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HyperText Transfer Protocol is used by web servers and client to communicate with each other.</a:t>
            </a:r>
            <a:endParaRPr sz="2000"/>
          </a:p>
        </p:txBody>
      </p:sp>
      <p:pic>
        <p:nvPicPr>
          <p:cNvPr id="354" name="Google Shape;354;p56"/>
          <p:cNvPicPr preferRelativeResize="0"/>
          <p:nvPr/>
        </p:nvPicPr>
        <p:blipFill>
          <a:blip r:embed="rId4">
            <a:alphaModFix/>
          </a:blip>
          <a:stretch>
            <a:fillRect/>
          </a:stretch>
        </p:blipFill>
        <p:spPr>
          <a:xfrm>
            <a:off x="3927025" y="636900"/>
            <a:ext cx="5216973" cy="4506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8" name="Shape 358"/>
        <p:cNvGrpSpPr/>
        <p:nvPr/>
      </p:nvGrpSpPr>
      <p:grpSpPr>
        <a:xfrm>
          <a:off x="0" y="0"/>
          <a:ext cx="0" cy="0"/>
          <a:chOff x="0" y="0"/>
          <a:chExt cx="0" cy="0"/>
        </a:xfrm>
      </p:grpSpPr>
      <p:sp>
        <p:nvSpPr>
          <p:cNvPr id="359" name="Google Shape;359;p5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 name="Google Shape;360;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 name="Google Shape;361;p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a:t>
            </a:r>
            <a:endParaRPr b="0" i="0" sz="3000" u="none" cap="none" strike="noStrike">
              <a:solidFill>
                <a:srgbClr val="FFFFFF"/>
              </a:solidFill>
              <a:latin typeface="Calibri"/>
              <a:ea typeface="Calibri"/>
              <a:cs typeface="Calibri"/>
              <a:sym typeface="Calibri"/>
            </a:endParaRPr>
          </a:p>
        </p:txBody>
      </p:sp>
      <p:sp>
        <p:nvSpPr>
          <p:cNvPr id="362" name="Google Shape;362;p57"/>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HyperText Transfer Protocol is used by web servers and client to communicate with each other.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HTTP works in a very simple way:</a:t>
            </a:r>
            <a:endParaRPr sz="2000"/>
          </a:p>
          <a:p>
            <a:pPr indent="-355600" lvl="0" marL="914400" rtl="0" algn="l">
              <a:spcBef>
                <a:spcPts val="0"/>
              </a:spcBef>
              <a:spcAft>
                <a:spcPts val="0"/>
              </a:spcAft>
              <a:buSzPts val="2000"/>
              <a:buChar char="●"/>
            </a:pPr>
            <a:r>
              <a:rPr lang="en" sz="2000"/>
              <a:t>The client sends a request to the server.</a:t>
            </a:r>
            <a:endParaRPr sz="2000"/>
          </a:p>
          <a:p>
            <a:pPr indent="-355600" lvl="0" marL="914400" rtl="0" algn="l">
              <a:spcBef>
                <a:spcPts val="0"/>
              </a:spcBef>
              <a:spcAft>
                <a:spcPts val="0"/>
              </a:spcAft>
              <a:buSzPts val="2000"/>
              <a:buChar char="●"/>
            </a:pPr>
            <a:r>
              <a:rPr lang="en" sz="2000"/>
              <a:t>The server processes the client’s request.</a:t>
            </a:r>
            <a:endParaRPr sz="2000"/>
          </a:p>
          <a:p>
            <a:pPr indent="-355600" lvl="0" marL="914400" rtl="0" algn="l">
              <a:spcBef>
                <a:spcPts val="0"/>
              </a:spcBef>
              <a:spcAft>
                <a:spcPts val="0"/>
              </a:spcAft>
              <a:buSzPts val="2000"/>
              <a:buChar char="●"/>
            </a:pPr>
            <a:r>
              <a:rPr lang="en" sz="2000"/>
              <a:t>The server then sends a response to the client as a reply to the client’s request.</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p5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 name="Google Shape;369;p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a:t>
            </a:r>
            <a:endParaRPr b="0" i="0" sz="3000" u="none" cap="none" strike="noStrike">
              <a:solidFill>
                <a:srgbClr val="FFFFFF"/>
              </a:solidFill>
              <a:latin typeface="Calibri"/>
              <a:ea typeface="Calibri"/>
              <a:cs typeface="Calibri"/>
              <a:sym typeface="Calibri"/>
            </a:endParaRPr>
          </a:p>
        </p:txBody>
      </p:sp>
      <p:sp>
        <p:nvSpPr>
          <p:cNvPr id="370" name="Google Shape;370;p58"/>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order to perform actions via the request response model, HTTP methods are used.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Can you list some operations that are requested on internet?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4" name="Shape 374"/>
        <p:cNvGrpSpPr/>
        <p:nvPr/>
      </p:nvGrpSpPr>
      <p:grpSpPr>
        <a:xfrm>
          <a:off x="0" y="0"/>
          <a:ext cx="0" cy="0"/>
          <a:chOff x="0" y="0"/>
          <a:chExt cx="0" cy="0"/>
        </a:xfrm>
      </p:grpSpPr>
      <p:sp>
        <p:nvSpPr>
          <p:cNvPr id="375" name="Google Shape;375;p5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 name="Google Shape;376;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a:t>
            </a:r>
            <a:endParaRPr b="0" i="0" sz="3000" u="none" cap="none" strike="noStrike">
              <a:solidFill>
                <a:srgbClr val="FFFFFF"/>
              </a:solidFill>
              <a:latin typeface="Calibri"/>
              <a:ea typeface="Calibri"/>
              <a:cs typeface="Calibri"/>
              <a:sym typeface="Calibri"/>
            </a:endParaRPr>
          </a:p>
        </p:txBody>
      </p:sp>
      <p:sp>
        <p:nvSpPr>
          <p:cNvPr id="378" name="Google Shape;378;p59"/>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order to perform actions via the request response model, HTTP methods are used.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Most commonly requested operations include:</a:t>
            </a:r>
            <a:endParaRPr sz="2000"/>
          </a:p>
          <a:p>
            <a:pPr indent="-355600" lvl="0" marL="914400" rtl="0" algn="l">
              <a:spcBef>
                <a:spcPts val="0"/>
              </a:spcBef>
              <a:spcAft>
                <a:spcPts val="0"/>
              </a:spcAft>
              <a:buSzPts val="2000"/>
              <a:buChar char="●"/>
            </a:pPr>
            <a:r>
              <a:rPr lang="en" sz="2000"/>
              <a:t>Create</a:t>
            </a:r>
            <a:endParaRPr sz="2000"/>
          </a:p>
          <a:p>
            <a:pPr indent="-355600" lvl="0" marL="914400" rtl="0" algn="l">
              <a:spcBef>
                <a:spcPts val="0"/>
              </a:spcBef>
              <a:spcAft>
                <a:spcPts val="0"/>
              </a:spcAft>
              <a:buSzPts val="2000"/>
              <a:buChar char="●"/>
            </a:pPr>
            <a:r>
              <a:rPr lang="en" sz="2000"/>
              <a:t>Read</a:t>
            </a:r>
            <a:endParaRPr sz="2000"/>
          </a:p>
          <a:p>
            <a:pPr indent="-355600" lvl="0" marL="914400" rtl="0" algn="l">
              <a:spcBef>
                <a:spcPts val="0"/>
              </a:spcBef>
              <a:spcAft>
                <a:spcPts val="0"/>
              </a:spcAft>
              <a:buSzPts val="2000"/>
              <a:buChar char="●"/>
            </a:pPr>
            <a:r>
              <a:rPr lang="en" sz="2000"/>
              <a:t>Update</a:t>
            </a:r>
            <a:endParaRPr sz="2000"/>
          </a:p>
          <a:p>
            <a:pPr indent="-355600" lvl="0" marL="914400" rtl="0" algn="l">
              <a:spcBef>
                <a:spcPts val="0"/>
              </a:spcBef>
              <a:spcAft>
                <a:spcPts val="0"/>
              </a:spcAft>
              <a:buSzPts val="2000"/>
              <a:buChar char="●"/>
            </a:pPr>
            <a:r>
              <a:rPr lang="en" sz="2000"/>
              <a:t>Delete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2" name="Shape 382"/>
        <p:cNvGrpSpPr/>
        <p:nvPr/>
      </p:nvGrpSpPr>
      <p:grpSpPr>
        <a:xfrm>
          <a:off x="0" y="0"/>
          <a:ext cx="0" cy="0"/>
          <a:chOff x="0" y="0"/>
          <a:chExt cx="0" cy="0"/>
        </a:xfrm>
      </p:grpSpPr>
      <p:sp>
        <p:nvSpPr>
          <p:cNvPr id="383" name="Google Shape;383;p6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5" name="Google Shape;385;p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386" name="Google Shape;386;p60"/>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HTTP request methods to perform CRUD operations include: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GET</a:t>
            </a:r>
            <a:endParaRPr sz="2000"/>
          </a:p>
          <a:p>
            <a:pPr indent="-355600" lvl="0" marL="4572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PUT</a:t>
            </a:r>
            <a:endParaRPr sz="2000"/>
          </a:p>
          <a:p>
            <a:pPr indent="-355600" lvl="0" marL="457200" rtl="0" algn="l">
              <a:spcBef>
                <a:spcPts val="0"/>
              </a:spcBef>
              <a:spcAft>
                <a:spcPts val="0"/>
              </a:spcAft>
              <a:buSzPts val="2000"/>
              <a:buChar char="●"/>
            </a:pPr>
            <a:r>
              <a:rPr lang="en" sz="2000"/>
              <a:t>DELETE</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 name="Shape 390"/>
        <p:cNvGrpSpPr/>
        <p:nvPr/>
      </p:nvGrpSpPr>
      <p:grpSpPr>
        <a:xfrm>
          <a:off x="0" y="0"/>
          <a:ext cx="0" cy="0"/>
          <a:chOff x="0" y="0"/>
          <a:chExt cx="0" cy="0"/>
        </a:xfrm>
      </p:grpSpPr>
      <p:sp>
        <p:nvSpPr>
          <p:cNvPr id="391" name="Google Shape;391;p6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6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394" name="Google Shape;394;p61"/>
          <p:cNvSpPr txBox="1"/>
          <p:nvPr/>
        </p:nvSpPr>
        <p:spPr>
          <a:xfrm>
            <a:off x="153600" y="756050"/>
            <a:ext cx="8836800" cy="82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GET method is used, as name implies, to read or retrieve some existing data from the server.</a:t>
            </a:r>
            <a:endParaRPr sz="2000"/>
          </a:p>
        </p:txBody>
      </p:sp>
      <p:sp>
        <p:nvSpPr>
          <p:cNvPr id="395" name="Google Shape;395;p61"/>
          <p:cNvSpPr txBox="1"/>
          <p:nvPr/>
        </p:nvSpPr>
        <p:spPr>
          <a:xfrm>
            <a:off x="153600" y="1696600"/>
            <a:ext cx="3295800" cy="115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Example: Fetching data from </a:t>
            </a:r>
            <a:r>
              <a:rPr lang="en" sz="2000" u="sng">
                <a:solidFill>
                  <a:schemeClr val="hlink"/>
                </a:solidFill>
                <a:hlinkClick r:id="rId4"/>
              </a:rPr>
              <a:t>https://www.wikipedia.org/</a:t>
            </a:r>
            <a:endParaRPr sz="2000"/>
          </a:p>
        </p:txBody>
      </p:sp>
      <p:pic>
        <p:nvPicPr>
          <p:cNvPr id="396" name="Google Shape;396;p61"/>
          <p:cNvPicPr preferRelativeResize="0"/>
          <p:nvPr/>
        </p:nvPicPr>
        <p:blipFill>
          <a:blip r:embed="rId5">
            <a:alphaModFix/>
          </a:blip>
          <a:stretch>
            <a:fillRect/>
          </a:stretch>
        </p:blipFill>
        <p:spPr>
          <a:xfrm>
            <a:off x="3973252" y="1260401"/>
            <a:ext cx="5170749" cy="3883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0" name="Shape 400"/>
        <p:cNvGrpSpPr/>
        <p:nvPr/>
      </p:nvGrpSpPr>
      <p:grpSpPr>
        <a:xfrm>
          <a:off x="0" y="0"/>
          <a:ext cx="0" cy="0"/>
          <a:chOff x="0" y="0"/>
          <a:chExt cx="0" cy="0"/>
        </a:xfrm>
      </p:grpSpPr>
      <p:sp>
        <p:nvSpPr>
          <p:cNvPr id="401" name="Google Shape;401;p6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3" name="Google Shape;403;p6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404" name="Google Shape;404;p62"/>
          <p:cNvSpPr txBox="1"/>
          <p:nvPr/>
        </p:nvSpPr>
        <p:spPr>
          <a:xfrm>
            <a:off x="4627825" y="756050"/>
            <a:ext cx="4147200" cy="63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POST method is used to send request to create new data on the server.</a:t>
            </a:r>
            <a:endParaRPr sz="2000"/>
          </a:p>
        </p:txBody>
      </p:sp>
      <p:sp>
        <p:nvSpPr>
          <p:cNvPr id="405" name="Google Shape;405;p62"/>
          <p:cNvSpPr txBox="1"/>
          <p:nvPr/>
        </p:nvSpPr>
        <p:spPr>
          <a:xfrm>
            <a:off x="4627825" y="1832950"/>
            <a:ext cx="3449400" cy="888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Example: </a:t>
            </a:r>
            <a:r>
              <a:rPr lang="en" sz="2000">
                <a:solidFill>
                  <a:srgbClr val="3C4043"/>
                </a:solidFill>
                <a:highlight>
                  <a:srgbClr val="FFFFFF"/>
                </a:highlight>
              </a:rPr>
              <a:t>Enter data in an HTML registration form</a:t>
            </a:r>
            <a:endParaRPr sz="2000"/>
          </a:p>
        </p:txBody>
      </p:sp>
      <p:pic>
        <p:nvPicPr>
          <p:cNvPr id="406" name="Google Shape;406;p62"/>
          <p:cNvPicPr preferRelativeResize="0"/>
          <p:nvPr/>
        </p:nvPicPr>
        <p:blipFill>
          <a:blip r:embed="rId4">
            <a:alphaModFix/>
          </a:blip>
          <a:stretch>
            <a:fillRect/>
          </a:stretch>
        </p:blipFill>
        <p:spPr>
          <a:xfrm>
            <a:off x="0" y="636900"/>
            <a:ext cx="3900401" cy="45065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0" name="Shape 410"/>
        <p:cNvGrpSpPr/>
        <p:nvPr/>
      </p:nvGrpSpPr>
      <p:grpSpPr>
        <a:xfrm>
          <a:off x="0" y="0"/>
          <a:ext cx="0" cy="0"/>
          <a:chOff x="0" y="0"/>
          <a:chExt cx="0" cy="0"/>
        </a:xfrm>
      </p:grpSpPr>
      <p:sp>
        <p:nvSpPr>
          <p:cNvPr id="411" name="Google Shape;411;p6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2" name="Google Shape;412;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3" name="Google Shape;413;p6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414" name="Google Shape;414;p63"/>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the key difference between GET and POST methods?</a:t>
            </a:r>
            <a:endParaRPr sz="2000"/>
          </a:p>
          <a:p>
            <a:pPr indent="0" lvl="0" marL="0" rtl="0" algn="l">
              <a:spcBef>
                <a:spcPts val="0"/>
              </a:spcBef>
              <a:spcAft>
                <a:spcPts val="0"/>
              </a:spcAft>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8" name="Shape 418"/>
        <p:cNvGrpSpPr/>
        <p:nvPr/>
      </p:nvGrpSpPr>
      <p:grpSpPr>
        <a:xfrm>
          <a:off x="0" y="0"/>
          <a:ext cx="0" cy="0"/>
          <a:chOff x="0" y="0"/>
          <a:chExt cx="0" cy="0"/>
        </a:xfrm>
      </p:grpSpPr>
      <p:sp>
        <p:nvSpPr>
          <p:cNvPr id="419" name="Google Shape;419;p6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0" name="Google Shape;420;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6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422" name="Google Shape;422;p64"/>
          <p:cNvSpPr txBox="1"/>
          <p:nvPr/>
        </p:nvSpPr>
        <p:spPr>
          <a:xfrm>
            <a:off x="153600" y="756050"/>
            <a:ext cx="8836800" cy="53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PUT method is used to update existing data in the server</a:t>
            </a:r>
            <a:endParaRPr sz="2000"/>
          </a:p>
        </p:txBody>
      </p:sp>
      <p:sp>
        <p:nvSpPr>
          <p:cNvPr id="423" name="Google Shape;423;p64"/>
          <p:cNvSpPr txBox="1"/>
          <p:nvPr/>
        </p:nvSpPr>
        <p:spPr>
          <a:xfrm>
            <a:off x="153600" y="1689275"/>
            <a:ext cx="3313500" cy="108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C4043"/>
                </a:solidFill>
                <a:highlight>
                  <a:srgbClr val="FFFFFF"/>
                </a:highlight>
              </a:rPr>
              <a:t>Example: Changing password of your account</a:t>
            </a:r>
            <a:endParaRPr sz="2000"/>
          </a:p>
        </p:txBody>
      </p:sp>
      <p:pic>
        <p:nvPicPr>
          <p:cNvPr id="424" name="Google Shape;424;p64"/>
          <p:cNvPicPr preferRelativeResize="0"/>
          <p:nvPr/>
        </p:nvPicPr>
        <p:blipFill>
          <a:blip r:embed="rId4">
            <a:alphaModFix/>
          </a:blip>
          <a:stretch>
            <a:fillRect/>
          </a:stretch>
        </p:blipFill>
        <p:spPr>
          <a:xfrm>
            <a:off x="3360600" y="1288849"/>
            <a:ext cx="5783398" cy="3854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8" name="Shape 428"/>
        <p:cNvGrpSpPr/>
        <p:nvPr/>
      </p:nvGrpSpPr>
      <p:grpSpPr>
        <a:xfrm>
          <a:off x="0" y="0"/>
          <a:ext cx="0" cy="0"/>
          <a:chOff x="0" y="0"/>
          <a:chExt cx="0" cy="0"/>
        </a:xfrm>
      </p:grpSpPr>
      <p:sp>
        <p:nvSpPr>
          <p:cNvPr id="429" name="Google Shape;429;p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0" name="Google Shape;430;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1" name="Google Shape;431;p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Methods</a:t>
            </a:r>
            <a:endParaRPr b="0" i="0" sz="3000" u="none" cap="none" strike="noStrike">
              <a:solidFill>
                <a:srgbClr val="FFFFFF"/>
              </a:solidFill>
              <a:latin typeface="Calibri"/>
              <a:ea typeface="Calibri"/>
              <a:cs typeface="Calibri"/>
              <a:sym typeface="Calibri"/>
            </a:endParaRPr>
          </a:p>
        </p:txBody>
      </p:sp>
      <p:sp>
        <p:nvSpPr>
          <p:cNvPr id="432" name="Google Shape;432;p65"/>
          <p:cNvSpPr txBox="1"/>
          <p:nvPr/>
        </p:nvSpPr>
        <p:spPr>
          <a:xfrm>
            <a:off x="153600" y="756050"/>
            <a:ext cx="8836800" cy="63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Delete method is used to delete some existing data from server</a:t>
            </a:r>
            <a:endParaRPr sz="2000"/>
          </a:p>
        </p:txBody>
      </p:sp>
      <p:sp>
        <p:nvSpPr>
          <p:cNvPr id="433" name="Google Shape;433;p65"/>
          <p:cNvSpPr txBox="1"/>
          <p:nvPr/>
        </p:nvSpPr>
        <p:spPr>
          <a:xfrm>
            <a:off x="4895625" y="1392950"/>
            <a:ext cx="40947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C4043"/>
                </a:solidFill>
                <a:highlight>
                  <a:srgbClr val="FFFFFF"/>
                </a:highlight>
              </a:rPr>
              <a:t>Example: Delete profile from any social networking site</a:t>
            </a:r>
            <a:endParaRPr sz="2000"/>
          </a:p>
        </p:txBody>
      </p:sp>
      <p:pic>
        <p:nvPicPr>
          <p:cNvPr id="434" name="Google Shape;434;p65"/>
          <p:cNvPicPr preferRelativeResize="0"/>
          <p:nvPr/>
        </p:nvPicPr>
        <p:blipFill>
          <a:blip r:embed="rId4">
            <a:alphaModFix/>
          </a:blip>
          <a:stretch>
            <a:fillRect/>
          </a:stretch>
        </p:blipFill>
        <p:spPr>
          <a:xfrm>
            <a:off x="0" y="1222225"/>
            <a:ext cx="3921275" cy="392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txBox="1"/>
          <p:nvPr/>
        </p:nvSpPr>
        <p:spPr>
          <a:xfrm>
            <a:off x="507300" y="1179250"/>
            <a:ext cx="48213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Client-Server Architecture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Network Terminologies</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 name="Google Shape;136;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8" name="Shape 438"/>
        <p:cNvGrpSpPr/>
        <p:nvPr/>
      </p:nvGrpSpPr>
      <p:grpSpPr>
        <a:xfrm>
          <a:off x="0" y="0"/>
          <a:ext cx="0" cy="0"/>
          <a:chOff x="0" y="0"/>
          <a:chExt cx="0" cy="0"/>
        </a:xfrm>
      </p:grpSpPr>
      <p:sp>
        <p:nvSpPr>
          <p:cNvPr id="439" name="Google Shape;439;p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 name="Google Shape;440;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6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HTML</a:t>
            </a:r>
            <a:endParaRPr b="0" i="0" sz="3000" u="none" cap="none" strike="noStrike">
              <a:solidFill>
                <a:srgbClr val="FFFFFF"/>
              </a:solidFill>
              <a:latin typeface="Calibri"/>
              <a:ea typeface="Calibri"/>
              <a:cs typeface="Calibri"/>
              <a:sym typeface="Calibri"/>
            </a:endParaRPr>
          </a:p>
        </p:txBody>
      </p:sp>
      <p:sp>
        <p:nvSpPr>
          <p:cNvPr id="442" name="Google Shape;442;p66"/>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Ever wondered how a computer knows how a website should be displayed?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Every website is coded in language called HTML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HyperText Markup Language(HTML) is a programming language used to develop web pages</a:t>
            </a:r>
            <a:endParaRPr sz="2000"/>
          </a:p>
          <a:p>
            <a:pPr indent="0" lvl="0" marL="0" rtl="0" algn="l">
              <a:spcBef>
                <a:spcPts val="0"/>
              </a:spcBef>
              <a:spcAft>
                <a:spcPts val="0"/>
              </a:spcAft>
              <a:buNone/>
            </a:pPr>
            <a:r>
              <a:rPr lang="en" sz="2000"/>
              <a:t>Eg. displaying text in the middle of the screen, displaying images etc</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Since it is a markup language, it is readable by humans and machines alike.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 us see now, how HTML of any website looks like and later develop a hello world HTML page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6" name="Shape 446"/>
        <p:cNvGrpSpPr/>
        <p:nvPr/>
      </p:nvGrpSpPr>
      <p:grpSpPr>
        <a:xfrm>
          <a:off x="0" y="0"/>
          <a:ext cx="0" cy="0"/>
          <a:chOff x="0" y="0"/>
          <a:chExt cx="0" cy="0"/>
        </a:xfrm>
      </p:grpSpPr>
      <p:sp>
        <p:nvSpPr>
          <p:cNvPr id="447" name="Google Shape;447;p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8" name="Google Shape;448;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9" name="Google Shape;449;p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HTML</a:t>
            </a:r>
            <a:endParaRPr b="0" i="0" sz="3000" u="none" cap="none" strike="noStrike">
              <a:solidFill>
                <a:srgbClr val="FFFFFF"/>
              </a:solidFill>
              <a:latin typeface="Calibri"/>
              <a:ea typeface="Calibri"/>
              <a:cs typeface="Calibri"/>
              <a:sym typeface="Calibri"/>
            </a:endParaRPr>
          </a:p>
        </p:txBody>
      </p:sp>
      <p:sp>
        <p:nvSpPr>
          <p:cNvPr id="450" name="Google Shape;450;p67"/>
          <p:cNvSpPr txBox="1"/>
          <p:nvPr/>
        </p:nvSpPr>
        <p:spPr>
          <a:xfrm>
            <a:off x="153600" y="756050"/>
            <a:ext cx="2858100" cy="477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How HTML looks like: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51" name="Google Shape;451;p67"/>
          <p:cNvPicPr preferRelativeResize="0"/>
          <p:nvPr/>
        </p:nvPicPr>
        <p:blipFill>
          <a:blip r:embed="rId4">
            <a:alphaModFix/>
          </a:blip>
          <a:stretch>
            <a:fillRect/>
          </a:stretch>
        </p:blipFill>
        <p:spPr>
          <a:xfrm>
            <a:off x="3135182" y="636899"/>
            <a:ext cx="6008817" cy="45066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5" name="Shape 455"/>
        <p:cNvGrpSpPr/>
        <p:nvPr/>
      </p:nvGrpSpPr>
      <p:grpSpPr>
        <a:xfrm>
          <a:off x="0" y="0"/>
          <a:ext cx="0" cy="0"/>
          <a:chOff x="0" y="0"/>
          <a:chExt cx="0" cy="0"/>
        </a:xfrm>
      </p:grpSpPr>
      <p:sp>
        <p:nvSpPr>
          <p:cNvPr id="456" name="Google Shape;456;p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7" name="Google Shape;457;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8" name="Google Shape;458;p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459" name="Google Shape;459;p68"/>
          <p:cNvSpPr txBox="1"/>
          <p:nvPr/>
        </p:nvSpPr>
        <p:spPr>
          <a:xfrm>
            <a:off x="153600" y="756050"/>
            <a:ext cx="8836800" cy="979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that you know about protocols, ip addresses and HTTP requests, you would know what happens when a url is typed into the browser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60" name="Google Shape;460;p68"/>
          <p:cNvPicPr preferRelativeResize="0"/>
          <p:nvPr/>
        </p:nvPicPr>
        <p:blipFill>
          <a:blip r:embed="rId4">
            <a:alphaModFix/>
          </a:blip>
          <a:stretch>
            <a:fillRect/>
          </a:stretch>
        </p:blipFill>
        <p:spPr>
          <a:xfrm>
            <a:off x="824525" y="1611225"/>
            <a:ext cx="7342549" cy="3532276"/>
          </a:xfrm>
          <a:prstGeom prst="rect">
            <a:avLst/>
          </a:prstGeom>
          <a:noFill/>
          <a:ln>
            <a:noFill/>
          </a:ln>
        </p:spPr>
      </p:pic>
      <p:sp>
        <p:nvSpPr>
          <p:cNvPr id="461" name="Google Shape;461;p68"/>
          <p:cNvSpPr txBox="1"/>
          <p:nvPr/>
        </p:nvSpPr>
        <p:spPr>
          <a:xfrm>
            <a:off x="8167075" y="4437000"/>
            <a:ext cx="15249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 ID: 169039157</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5" name="Shape 465"/>
        <p:cNvGrpSpPr/>
        <p:nvPr/>
      </p:nvGrpSpPr>
      <p:grpSpPr>
        <a:xfrm>
          <a:off x="0" y="0"/>
          <a:ext cx="0" cy="0"/>
          <a:chOff x="0" y="0"/>
          <a:chExt cx="0" cy="0"/>
        </a:xfrm>
      </p:grpSpPr>
      <p:sp>
        <p:nvSpPr>
          <p:cNvPr id="466" name="Google Shape;466;p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7" name="Google Shape;467;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8" name="Google Shape;468;p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pic>
        <p:nvPicPr>
          <p:cNvPr id="469" name="Google Shape;469;p69"/>
          <p:cNvPicPr preferRelativeResize="0"/>
          <p:nvPr/>
        </p:nvPicPr>
        <p:blipFill>
          <a:blip r:embed="rId4">
            <a:alphaModFix/>
          </a:blip>
          <a:stretch>
            <a:fillRect/>
          </a:stretch>
        </p:blipFill>
        <p:spPr>
          <a:xfrm>
            <a:off x="0" y="636900"/>
            <a:ext cx="9143999" cy="4506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sp>
        <p:nvSpPr>
          <p:cNvPr id="474" name="Google Shape;474;p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5" name="Google Shape;475;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6" name="Google Shape;476;p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pic>
        <p:nvPicPr>
          <p:cNvPr id="477" name="Google Shape;477;p70"/>
          <p:cNvPicPr preferRelativeResize="0"/>
          <p:nvPr/>
        </p:nvPicPr>
        <p:blipFill>
          <a:blip r:embed="rId4">
            <a:alphaModFix/>
          </a:blip>
          <a:stretch>
            <a:fillRect/>
          </a:stretch>
        </p:blipFill>
        <p:spPr>
          <a:xfrm>
            <a:off x="0" y="636900"/>
            <a:ext cx="9143999" cy="4506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1" name="Shape 481"/>
        <p:cNvGrpSpPr/>
        <p:nvPr/>
      </p:nvGrpSpPr>
      <p:grpSpPr>
        <a:xfrm>
          <a:off x="0" y="0"/>
          <a:ext cx="0" cy="0"/>
          <a:chOff x="0" y="0"/>
          <a:chExt cx="0" cy="0"/>
        </a:xfrm>
      </p:grpSpPr>
      <p:sp>
        <p:nvSpPr>
          <p:cNvPr id="482" name="Google Shape;482;p7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3" name="Google Shape;483;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4" name="Google Shape;484;p7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pic>
        <p:nvPicPr>
          <p:cNvPr id="485" name="Google Shape;485;p71"/>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 name="Shape 489"/>
        <p:cNvGrpSpPr/>
        <p:nvPr/>
      </p:nvGrpSpPr>
      <p:grpSpPr>
        <a:xfrm>
          <a:off x="0" y="0"/>
          <a:ext cx="0" cy="0"/>
          <a:chOff x="0" y="0"/>
          <a:chExt cx="0" cy="0"/>
        </a:xfrm>
      </p:grpSpPr>
      <p:sp>
        <p:nvSpPr>
          <p:cNvPr id="490" name="Google Shape;490;p7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1" name="Google Shape;491;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7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pic>
        <p:nvPicPr>
          <p:cNvPr id="493" name="Google Shape;493;p72"/>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7" name="Shape 497"/>
        <p:cNvGrpSpPr/>
        <p:nvPr/>
      </p:nvGrpSpPr>
      <p:grpSpPr>
        <a:xfrm>
          <a:off x="0" y="0"/>
          <a:ext cx="0" cy="0"/>
          <a:chOff x="0" y="0"/>
          <a:chExt cx="0" cy="0"/>
        </a:xfrm>
      </p:grpSpPr>
      <p:sp>
        <p:nvSpPr>
          <p:cNvPr id="498" name="Google Shape;498;p7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7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01" name="Google Shape;501;p73"/>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 us discuss some terms which will be used further into the course</a:t>
            </a:r>
            <a:endParaRPr sz="2000"/>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t>When you want to login to Facebook, you go to </a:t>
            </a:r>
            <a:r>
              <a:rPr lang="en" sz="2000" u="sng">
                <a:solidFill>
                  <a:schemeClr val="hlink"/>
                </a:solidFill>
                <a:hlinkClick r:id="rId4"/>
              </a:rPr>
              <a:t>www.facebook.com</a:t>
            </a:r>
            <a:r>
              <a:rPr lang="en" sz="2000"/>
              <a:t>, where you can see options to login and register. This webpage is the same for anyone accessing it from anywhere. In other words, this page is constant or </a:t>
            </a:r>
            <a:r>
              <a:rPr b="1" lang="en" sz="2000"/>
              <a:t>static</a:t>
            </a:r>
            <a:r>
              <a:rPr lang="en" sz="2000"/>
              <a:t>.</a:t>
            </a:r>
            <a:endParaRPr b="1"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5" name="Shape 505"/>
        <p:cNvGrpSpPr/>
        <p:nvPr/>
      </p:nvGrpSpPr>
      <p:grpSpPr>
        <a:xfrm>
          <a:off x="0" y="0"/>
          <a:ext cx="0" cy="0"/>
          <a:chOff x="0" y="0"/>
          <a:chExt cx="0" cy="0"/>
        </a:xfrm>
      </p:grpSpPr>
      <p:sp>
        <p:nvSpPr>
          <p:cNvPr id="506" name="Google Shape;506;p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7" name="Google Shape;507;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8" name="Google Shape;508;p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09" name="Google Shape;509;p74"/>
          <p:cNvSpPr txBox="1"/>
          <p:nvPr/>
        </p:nvSpPr>
        <p:spPr>
          <a:xfrm>
            <a:off x="160375" y="1363350"/>
            <a:ext cx="3448200" cy="89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Example of a Static Web Page: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default homepage of Facebook which is the same for all</a:t>
            </a:r>
            <a:endParaRPr sz="2000"/>
          </a:p>
        </p:txBody>
      </p:sp>
      <p:pic>
        <p:nvPicPr>
          <p:cNvPr id="510" name="Google Shape;510;p74"/>
          <p:cNvPicPr preferRelativeResize="0"/>
          <p:nvPr/>
        </p:nvPicPr>
        <p:blipFill>
          <a:blip r:embed="rId4">
            <a:alphaModFix/>
          </a:blip>
          <a:stretch>
            <a:fillRect/>
          </a:stretch>
        </p:blipFill>
        <p:spPr>
          <a:xfrm>
            <a:off x="3608575" y="1032839"/>
            <a:ext cx="5535427" cy="366506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7" name="Google Shape;517;p7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18" name="Google Shape;518;p75"/>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When you log in, a web page is constructed with your news feed, notifications, suggestions for friends, advertisements, etc.</a:t>
            </a:r>
            <a:endParaRPr sz="2000"/>
          </a:p>
          <a:p>
            <a:pPr indent="0" lvl="0" marL="0" rtl="0" algn="l">
              <a:spcBef>
                <a:spcPts val="0"/>
              </a:spcBef>
              <a:spcAft>
                <a:spcPts val="0"/>
              </a:spcAft>
              <a:buNone/>
            </a:pPr>
            <a:r>
              <a:rPr lang="en" sz="2000"/>
              <a:t>There are programs running on the server that assemble that page for you. In other words, this page is </a:t>
            </a:r>
            <a:r>
              <a:rPr b="1" lang="en" sz="2000"/>
              <a:t>dynamic.</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145" name="Google Shape;145;p31"/>
          <p:cNvSpPr txBox="1"/>
          <p:nvPr/>
        </p:nvSpPr>
        <p:spPr>
          <a:xfrm>
            <a:off x="263475" y="1443900"/>
            <a:ext cx="3184500" cy="2255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must have used internet for various purposes like checking gmail, greeting your friends, accessing your calendar etc.</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146" name="Google Shape;146;p31"/>
          <p:cNvPicPr preferRelativeResize="0"/>
          <p:nvPr/>
        </p:nvPicPr>
        <p:blipFill>
          <a:blip r:embed="rId4">
            <a:alphaModFix/>
          </a:blip>
          <a:stretch>
            <a:fillRect/>
          </a:stretch>
        </p:blipFill>
        <p:spPr>
          <a:xfrm>
            <a:off x="3338375" y="636900"/>
            <a:ext cx="5805625" cy="4506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sp>
        <p:nvSpPr>
          <p:cNvPr id="523" name="Google Shape;523;p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26" name="Google Shape;526;p76"/>
          <p:cNvSpPr txBox="1"/>
          <p:nvPr/>
        </p:nvSpPr>
        <p:spPr>
          <a:xfrm>
            <a:off x="148925" y="1351875"/>
            <a:ext cx="3333900" cy="82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Example of a Dynamic Web Page: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Your personalized Facebook feed which is different for every different user</a:t>
            </a:r>
            <a:endParaRPr sz="2000"/>
          </a:p>
        </p:txBody>
      </p:sp>
      <p:pic>
        <p:nvPicPr>
          <p:cNvPr id="527" name="Google Shape;527;p76"/>
          <p:cNvPicPr preferRelativeResize="0"/>
          <p:nvPr/>
        </p:nvPicPr>
        <p:blipFill>
          <a:blip r:embed="rId4">
            <a:alphaModFix/>
          </a:blip>
          <a:stretch>
            <a:fillRect/>
          </a:stretch>
        </p:blipFill>
        <p:spPr>
          <a:xfrm>
            <a:off x="3482825" y="1199000"/>
            <a:ext cx="5356375" cy="35752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sp>
        <p:nvSpPr>
          <p:cNvPr id="532" name="Google Shape;532;p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3" name="Google Shape;533;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4" name="Google Shape;534;p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35" name="Google Shape;535;p77"/>
          <p:cNvSpPr txBox="1"/>
          <p:nvPr/>
        </p:nvSpPr>
        <p:spPr>
          <a:xfrm>
            <a:off x="153600" y="756050"/>
            <a:ext cx="8836800" cy="3420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Formal definitions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Static websites</a:t>
            </a:r>
            <a:r>
              <a:rPr lang="en" sz="2000"/>
              <a:t>: These are basic websites where the content of the web pages remains fixed and is displayed to every user accessing the page.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Dynamic websites</a:t>
            </a:r>
            <a:r>
              <a:rPr lang="en" sz="2000"/>
              <a:t>: The content of these web pages changes in real time based on the user viewing the website, the location from where it is being accessed, and other differentiating criteria. </a:t>
            </a:r>
            <a:endParaRPr b="1"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9" name="Shape 539"/>
        <p:cNvGrpSpPr/>
        <p:nvPr/>
      </p:nvGrpSpPr>
      <p:grpSpPr>
        <a:xfrm>
          <a:off x="0" y="0"/>
          <a:ext cx="0" cy="0"/>
          <a:chOff x="0" y="0"/>
          <a:chExt cx="0" cy="0"/>
        </a:xfrm>
      </p:grpSpPr>
      <p:sp>
        <p:nvSpPr>
          <p:cNvPr id="540" name="Google Shape;540;p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Understanding web applications</a:t>
            </a:r>
            <a:endParaRPr b="0" i="0" sz="3000" u="none" cap="none" strike="noStrike">
              <a:solidFill>
                <a:srgbClr val="FFFFFF"/>
              </a:solidFill>
              <a:latin typeface="Calibri"/>
              <a:ea typeface="Calibri"/>
              <a:cs typeface="Calibri"/>
              <a:sym typeface="Calibri"/>
            </a:endParaRPr>
          </a:p>
        </p:txBody>
      </p:sp>
      <p:sp>
        <p:nvSpPr>
          <p:cNvPr id="543" name="Google Shape;543;p78"/>
          <p:cNvSpPr txBox="1"/>
          <p:nvPr/>
        </p:nvSpPr>
        <p:spPr>
          <a:xfrm>
            <a:off x="153600" y="756050"/>
            <a:ext cx="8836800" cy="2572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Formal definitions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solidFill>
                  <a:schemeClr val="dk1"/>
                </a:solidFill>
              </a:rPr>
              <a:t>The program that assembles all the information for your web page is called </a:t>
            </a:r>
            <a:r>
              <a:rPr b="1" lang="en" sz="2000">
                <a:solidFill>
                  <a:schemeClr val="dk1"/>
                </a:solidFill>
              </a:rPr>
              <a:t>business logic.</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The program that renders all the assembled information into your Facebook home page is called </a:t>
            </a:r>
            <a:r>
              <a:rPr b="1" lang="en" sz="2000">
                <a:solidFill>
                  <a:schemeClr val="dk1"/>
                </a:solidFill>
              </a:rPr>
              <a:t>presentation logic.</a:t>
            </a:r>
            <a:endParaRPr b="1"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7" name="Shape 547"/>
        <p:cNvGrpSpPr/>
        <p:nvPr/>
      </p:nvGrpSpPr>
      <p:grpSpPr>
        <a:xfrm>
          <a:off x="0" y="0"/>
          <a:ext cx="0" cy="0"/>
          <a:chOff x="0" y="0"/>
          <a:chExt cx="0" cy="0"/>
        </a:xfrm>
      </p:grpSpPr>
      <p:sp>
        <p:nvSpPr>
          <p:cNvPr id="548" name="Google Shape;548;p79"/>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79"/>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550" name="Google Shape;550;p79"/>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79"/>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0"/>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80"/>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558" name="Google Shape;558;p80"/>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80"/>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80"/>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3</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Dynamic Website Creation</a:t>
            </a:r>
            <a:endParaRPr b="1" i="0" sz="1800" u="none" cap="none" strike="noStrike">
              <a:solidFill>
                <a:srgbClr val="FFFFFF"/>
              </a:solidFill>
              <a:latin typeface="Arial"/>
              <a:ea typeface="Arial"/>
              <a:cs typeface="Arial"/>
              <a:sym typeface="Arial"/>
            </a:endParaRPr>
          </a:p>
        </p:txBody>
      </p:sp>
      <p:sp>
        <p:nvSpPr>
          <p:cNvPr id="561" name="Google Shape;561;p80"/>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81"/>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8" name="Google Shape;568;p81"/>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569" name="Google Shape;569;p81"/>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56</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57</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 to dynamic website creation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58</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Servlet</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59-61</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JSP</a:t>
                      </a:r>
                      <a:endParaRPr sz="14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62-65</a:t>
                      </a:r>
                      <a:endParaRPr sz="14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a:t>
                      </a: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Developing Web Applications </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66-70</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Getting started with servlet</a:t>
                      </a:r>
                      <a:endParaRPr>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71-79</a:t>
                      </a:r>
                      <a:endParaRPr>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30</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2447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Getting started with jsp</a:t>
                      </a:r>
                      <a:endParaRPr>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80-81</a:t>
                      </a:r>
                      <a:endParaRPr>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20</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Servlet vs Jsp</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82</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120</a:t>
                      </a:r>
                      <a:endParaRPr sz="1400" u="none" cap="none" strike="noStrike">
                        <a:latin typeface="Arial"/>
                        <a:ea typeface="Arial"/>
                        <a:cs typeface="Arial"/>
                        <a:sym typeface="Arial"/>
                      </a:endParaRPr>
                    </a:p>
                  </a:txBody>
                  <a:tcPr marT="45725" marB="45725" marR="91450" marL="91450">
                    <a:lnT cap="flat" cmpd="sng" w="38100">
                      <a:solidFill>
                        <a:srgbClr val="FFFFFF"/>
                      </a:solidFill>
                      <a:prstDash val="solid"/>
                      <a:round/>
                      <a:headEnd len="sm" w="sm" type="none"/>
                      <a:tailEnd len="sm" w="sm" type="none"/>
                    </a:lnT>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3" name="Shape 573"/>
        <p:cNvGrpSpPr/>
        <p:nvPr/>
      </p:nvGrpSpPr>
      <p:grpSpPr>
        <a:xfrm>
          <a:off x="0" y="0"/>
          <a:ext cx="0" cy="0"/>
          <a:chOff x="0" y="0"/>
          <a:chExt cx="0" cy="0"/>
        </a:xfrm>
      </p:grpSpPr>
      <p:sp>
        <p:nvSpPr>
          <p:cNvPr id="574" name="Google Shape;574;p8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8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Quick Revision</a:t>
            </a:r>
            <a:endParaRPr b="0" i="0" sz="3000" u="none" cap="none" strike="noStrike">
              <a:solidFill>
                <a:srgbClr val="FFFFFF"/>
              </a:solidFill>
              <a:latin typeface="Calibri"/>
              <a:ea typeface="Calibri"/>
              <a:cs typeface="Calibri"/>
              <a:sym typeface="Calibri"/>
            </a:endParaRPr>
          </a:p>
        </p:txBody>
      </p:sp>
      <p:sp>
        <p:nvSpPr>
          <p:cNvPr id="577" name="Google Shape;577;p8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With an example explain how GET and POST methods work</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Give one example each of Static and Dynamic websites</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1" name="Shape 581"/>
        <p:cNvGrpSpPr/>
        <p:nvPr/>
      </p:nvGrpSpPr>
      <p:grpSpPr>
        <a:xfrm>
          <a:off x="0" y="0"/>
          <a:ext cx="0" cy="0"/>
          <a:chOff x="0" y="0"/>
          <a:chExt cx="0" cy="0"/>
        </a:xfrm>
      </p:grpSpPr>
      <p:sp>
        <p:nvSpPr>
          <p:cNvPr id="582" name="Google Shape;582;p8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8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dynamic website creation</a:t>
            </a:r>
            <a:endParaRPr b="0" i="0" sz="3000" u="none" cap="none" strike="noStrike">
              <a:solidFill>
                <a:srgbClr val="FFFFFF"/>
              </a:solidFill>
              <a:latin typeface="Calibri"/>
              <a:ea typeface="Calibri"/>
              <a:cs typeface="Calibri"/>
              <a:sym typeface="Calibri"/>
            </a:endParaRPr>
          </a:p>
        </p:txBody>
      </p:sp>
      <p:sp>
        <p:nvSpPr>
          <p:cNvPr id="585" name="Google Shape;585;p8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Before diving straight into creating dynamic websites using MVC architecture, we need to understand two commonly used approaches: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Servlet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Java Server Page(JSP)</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9" name="Shape 589"/>
        <p:cNvGrpSpPr/>
        <p:nvPr/>
      </p:nvGrpSpPr>
      <p:grpSpPr>
        <a:xfrm>
          <a:off x="0" y="0"/>
          <a:ext cx="0" cy="0"/>
          <a:chOff x="0" y="0"/>
          <a:chExt cx="0" cy="0"/>
        </a:xfrm>
      </p:grpSpPr>
      <p:sp>
        <p:nvSpPr>
          <p:cNvPr id="590" name="Google Shape;590;p8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8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a:t>
            </a:r>
            <a:endParaRPr b="0" i="0" sz="3000" u="none" cap="none" strike="noStrike">
              <a:solidFill>
                <a:srgbClr val="FFFFFF"/>
              </a:solidFill>
              <a:latin typeface="Calibri"/>
              <a:ea typeface="Calibri"/>
              <a:cs typeface="Calibri"/>
              <a:sym typeface="Calibri"/>
            </a:endParaRPr>
          </a:p>
        </p:txBody>
      </p:sp>
      <p:sp>
        <p:nvSpPr>
          <p:cNvPr id="593" name="Google Shape;593;p84"/>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Servlet is a Java class that responds to client requests and can be used to generate dynamic websites.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 sz="2000"/>
              <a:t>A servlet is a program that:</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Step 1: </a:t>
            </a:r>
            <a:endParaRPr sz="2000"/>
          </a:p>
          <a:p>
            <a:pPr indent="0" lvl="0" marL="457200" rtl="0" algn="l">
              <a:spcBef>
                <a:spcPts val="0"/>
              </a:spcBef>
              <a:spcAft>
                <a:spcPts val="0"/>
              </a:spcAft>
              <a:buNone/>
            </a:pPr>
            <a:r>
              <a:rPr lang="en" sz="2000"/>
              <a:t>Receives a request </a:t>
            </a:r>
            <a:endParaRPr sz="2000"/>
          </a:p>
          <a:p>
            <a:pPr indent="0" lvl="0" marL="457200" rtl="0" algn="l">
              <a:spcBef>
                <a:spcPts val="0"/>
              </a:spcBef>
              <a:spcAft>
                <a:spcPts val="0"/>
              </a:spcAft>
              <a:buNone/>
            </a:pPr>
            <a:r>
              <a:rPr lang="en" sz="2000"/>
              <a:t>(example, finding friends on Facebook)</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594" name="Google Shape;594;p84"/>
          <p:cNvPicPr preferRelativeResize="0"/>
          <p:nvPr/>
        </p:nvPicPr>
        <p:blipFill>
          <a:blip r:embed="rId4">
            <a:alphaModFix/>
          </a:blip>
          <a:stretch>
            <a:fillRect/>
          </a:stretch>
        </p:blipFill>
        <p:spPr>
          <a:xfrm>
            <a:off x="5156225" y="1622475"/>
            <a:ext cx="3987773" cy="27240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8" name="Shape 598"/>
        <p:cNvGrpSpPr/>
        <p:nvPr/>
      </p:nvGrpSpPr>
      <p:grpSpPr>
        <a:xfrm>
          <a:off x="0" y="0"/>
          <a:ext cx="0" cy="0"/>
          <a:chOff x="0" y="0"/>
          <a:chExt cx="0" cy="0"/>
        </a:xfrm>
      </p:grpSpPr>
      <p:sp>
        <p:nvSpPr>
          <p:cNvPr id="599" name="Google Shape;599;p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a:t>
            </a:r>
            <a:endParaRPr b="0" i="0" sz="3000" u="none" cap="none" strike="noStrike">
              <a:solidFill>
                <a:srgbClr val="FFFFFF"/>
              </a:solidFill>
              <a:latin typeface="Calibri"/>
              <a:ea typeface="Calibri"/>
              <a:cs typeface="Calibri"/>
              <a:sym typeface="Calibri"/>
            </a:endParaRPr>
          </a:p>
        </p:txBody>
      </p:sp>
      <p:sp>
        <p:nvSpPr>
          <p:cNvPr id="602" name="Google Shape;602;p85"/>
          <p:cNvSpPr txBox="1"/>
          <p:nvPr/>
        </p:nvSpPr>
        <p:spPr>
          <a:xfrm>
            <a:off x="-15350" y="835750"/>
            <a:ext cx="8192400" cy="124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Step 2: </a:t>
            </a:r>
            <a:endParaRPr sz="2000">
              <a:solidFill>
                <a:schemeClr val="dk1"/>
              </a:solidFill>
            </a:endParaRPr>
          </a:p>
          <a:p>
            <a:pPr indent="0" lvl="0" marL="457200" rtl="0" algn="l">
              <a:spcBef>
                <a:spcPts val="0"/>
              </a:spcBef>
              <a:spcAft>
                <a:spcPts val="0"/>
              </a:spcAft>
              <a:buNone/>
            </a:pPr>
            <a:r>
              <a:rPr lang="en" sz="2000">
                <a:solidFill>
                  <a:schemeClr val="dk1"/>
                </a:solidFill>
              </a:rPr>
              <a:t>Processes the request and conducts business logic (does all the processing required to find friend suggestions for you), and</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p>
        </p:txBody>
      </p:sp>
      <p:pic>
        <p:nvPicPr>
          <p:cNvPr id="603" name="Google Shape;603;p85"/>
          <p:cNvPicPr preferRelativeResize="0"/>
          <p:nvPr/>
        </p:nvPicPr>
        <p:blipFill>
          <a:blip r:embed="rId4">
            <a:alphaModFix/>
          </a:blip>
          <a:stretch>
            <a:fillRect/>
          </a:stretch>
        </p:blipFill>
        <p:spPr>
          <a:xfrm>
            <a:off x="5232622" y="2452000"/>
            <a:ext cx="3693724" cy="2691499"/>
          </a:xfrm>
          <a:prstGeom prst="rect">
            <a:avLst/>
          </a:prstGeom>
          <a:noFill/>
          <a:ln>
            <a:noFill/>
          </a:ln>
        </p:spPr>
      </p:pic>
      <p:sp>
        <p:nvSpPr>
          <p:cNvPr id="604" name="Google Shape;604;p85"/>
          <p:cNvSpPr txBox="1"/>
          <p:nvPr/>
        </p:nvSpPr>
        <p:spPr>
          <a:xfrm>
            <a:off x="0" y="2080525"/>
            <a:ext cx="4477200" cy="2012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Step 3:</a:t>
            </a:r>
            <a:endParaRPr sz="2000">
              <a:solidFill>
                <a:schemeClr val="dk1"/>
              </a:solidFill>
            </a:endParaRPr>
          </a:p>
          <a:p>
            <a:pPr indent="0" lvl="0" marL="457200" rtl="0" algn="l">
              <a:spcBef>
                <a:spcPts val="0"/>
              </a:spcBef>
              <a:spcAft>
                <a:spcPts val="0"/>
              </a:spcAft>
              <a:buClr>
                <a:schemeClr val="dk1"/>
              </a:buClr>
              <a:buSzPts val="1100"/>
              <a:buFont typeface="Arial"/>
              <a:buNone/>
            </a:pPr>
            <a:r>
              <a:rPr lang="en" sz="2000">
                <a:solidFill>
                  <a:schemeClr val="dk1"/>
                </a:solidFill>
              </a:rPr>
              <a:t>Creates the presentation of the website based on the business logic executed in the step above, i.e., returns the list of friends as HTML.</a:t>
            </a:r>
            <a:endParaRPr sz="2000">
              <a:solidFill>
                <a:schemeClr val="dk1"/>
              </a:solidFill>
            </a:endParaRPr>
          </a:p>
          <a:p>
            <a:pPr indent="0" lvl="0" marL="0" rtl="0" algn="l">
              <a:spcBef>
                <a:spcPts val="0"/>
              </a:spcBef>
              <a:spcAft>
                <a:spcPts val="0"/>
              </a:spcAft>
              <a:buNone/>
            </a:pPr>
            <a:r>
              <a:t/>
            </a:r>
            <a:endParaRPr>
              <a:solidFill>
                <a:schemeClr val="dk1"/>
              </a:solidFill>
              <a:highlight>
                <a:srgbClr val="FFFFFF"/>
              </a:highlight>
            </a:endParaRPr>
          </a:p>
        </p:txBody>
      </p:sp>
      <p:sp>
        <p:nvSpPr>
          <p:cNvPr id="605" name="Google Shape;605;p85"/>
          <p:cNvSpPr txBox="1"/>
          <p:nvPr/>
        </p:nvSpPr>
        <p:spPr>
          <a:xfrm>
            <a:off x="4035925" y="4757100"/>
            <a:ext cx="11967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564476218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p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154" name="Google Shape;154;p32"/>
          <p:cNvSpPr txBox="1"/>
          <p:nvPr/>
        </p:nvSpPr>
        <p:spPr>
          <a:xfrm>
            <a:off x="0" y="756050"/>
            <a:ext cx="8990400" cy="82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 matter whatever activity you do on internet, two common entities always exist for the functionalities to be performed</a:t>
            </a:r>
            <a:endParaRPr b="1" sz="2000"/>
          </a:p>
        </p:txBody>
      </p:sp>
      <p:sp>
        <p:nvSpPr>
          <p:cNvPr id="155" name="Google Shape;155;p32"/>
          <p:cNvSpPr txBox="1"/>
          <p:nvPr/>
        </p:nvSpPr>
        <p:spPr>
          <a:xfrm>
            <a:off x="5031950" y="2119375"/>
            <a:ext cx="4111800" cy="23052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You, trying to access some service via the internet, also called </a:t>
            </a:r>
            <a:r>
              <a:rPr b="1" lang="en" sz="2000"/>
              <a:t>client.</a:t>
            </a:r>
            <a:endParaRPr b="1" sz="2000"/>
          </a:p>
          <a:p>
            <a:pPr indent="-355600" lvl="0" marL="457200" rtl="0" algn="l">
              <a:spcBef>
                <a:spcPts val="0"/>
              </a:spcBef>
              <a:spcAft>
                <a:spcPts val="0"/>
              </a:spcAft>
              <a:buSzPts val="2000"/>
              <a:buChar char="●"/>
            </a:pPr>
            <a:r>
              <a:rPr lang="en" sz="2000"/>
              <a:t>Some remote computer, device or organisation providing you with the service you need, also called </a:t>
            </a:r>
            <a:r>
              <a:rPr b="1" lang="en" sz="2000"/>
              <a:t>server.</a:t>
            </a:r>
            <a:endParaRPr b="1" sz="2000"/>
          </a:p>
        </p:txBody>
      </p:sp>
      <p:pic>
        <p:nvPicPr>
          <p:cNvPr id="156" name="Google Shape;156;p32"/>
          <p:cNvPicPr preferRelativeResize="0"/>
          <p:nvPr/>
        </p:nvPicPr>
        <p:blipFill>
          <a:blip r:embed="rId4">
            <a:alphaModFix/>
          </a:blip>
          <a:stretch>
            <a:fillRect/>
          </a:stretch>
        </p:blipFill>
        <p:spPr>
          <a:xfrm>
            <a:off x="0" y="1642350"/>
            <a:ext cx="5031951" cy="3501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9" name="Shape 609"/>
        <p:cNvGrpSpPr/>
        <p:nvPr/>
      </p:nvGrpSpPr>
      <p:grpSpPr>
        <a:xfrm>
          <a:off x="0" y="0"/>
          <a:ext cx="0" cy="0"/>
          <a:chOff x="0" y="0"/>
          <a:chExt cx="0" cy="0"/>
        </a:xfrm>
      </p:grpSpPr>
      <p:sp>
        <p:nvSpPr>
          <p:cNvPr id="610" name="Google Shape;610;p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8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a:t>
            </a:r>
            <a:endParaRPr b="0" i="0" sz="3000" u="none" cap="none" strike="noStrike">
              <a:solidFill>
                <a:srgbClr val="FFFFFF"/>
              </a:solidFill>
              <a:latin typeface="Calibri"/>
              <a:ea typeface="Calibri"/>
              <a:cs typeface="Calibri"/>
              <a:sym typeface="Calibri"/>
            </a:endParaRPr>
          </a:p>
        </p:txBody>
      </p:sp>
      <p:pic>
        <p:nvPicPr>
          <p:cNvPr id="613" name="Google Shape;613;p86"/>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JSP</a:t>
            </a:r>
            <a:endParaRPr b="0" i="0" sz="3000" u="none" cap="none" strike="noStrike">
              <a:solidFill>
                <a:srgbClr val="FFFFFF"/>
              </a:solidFill>
              <a:latin typeface="Calibri"/>
              <a:ea typeface="Calibri"/>
              <a:cs typeface="Calibri"/>
              <a:sym typeface="Calibri"/>
            </a:endParaRPr>
          </a:p>
        </p:txBody>
      </p:sp>
      <p:sp>
        <p:nvSpPr>
          <p:cNvPr id="621" name="Google Shape;621;p87"/>
          <p:cNvSpPr txBox="1"/>
          <p:nvPr/>
        </p:nvSpPr>
        <p:spPr>
          <a:xfrm>
            <a:off x="4618875" y="920000"/>
            <a:ext cx="4156800" cy="1128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JavaServer Pages (JSPs) are another way to build dynamic websites or web applications. </a:t>
            </a:r>
            <a:endParaRPr sz="2000"/>
          </a:p>
        </p:txBody>
      </p:sp>
      <p:pic>
        <p:nvPicPr>
          <p:cNvPr id="622" name="Google Shape;622;p87"/>
          <p:cNvPicPr preferRelativeResize="0"/>
          <p:nvPr/>
        </p:nvPicPr>
        <p:blipFill>
          <a:blip r:embed="rId4">
            <a:alphaModFix/>
          </a:blip>
          <a:stretch>
            <a:fillRect/>
          </a:stretch>
        </p:blipFill>
        <p:spPr>
          <a:xfrm>
            <a:off x="0" y="636900"/>
            <a:ext cx="4506598" cy="45065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6" name="Shape 626"/>
        <p:cNvGrpSpPr/>
        <p:nvPr/>
      </p:nvGrpSpPr>
      <p:grpSpPr>
        <a:xfrm>
          <a:off x="0" y="0"/>
          <a:ext cx="0" cy="0"/>
          <a:chOff x="0" y="0"/>
          <a:chExt cx="0" cy="0"/>
        </a:xfrm>
      </p:grpSpPr>
      <p:sp>
        <p:nvSpPr>
          <p:cNvPr id="627" name="Google Shape;627;p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9" name="Google Shape;629;p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JSP</a:t>
            </a:r>
            <a:endParaRPr b="0" i="0" sz="3000" u="none" cap="none" strike="noStrike">
              <a:solidFill>
                <a:srgbClr val="FFFFFF"/>
              </a:solidFill>
              <a:latin typeface="Calibri"/>
              <a:ea typeface="Calibri"/>
              <a:cs typeface="Calibri"/>
              <a:sym typeface="Calibri"/>
            </a:endParaRPr>
          </a:p>
        </p:txBody>
      </p:sp>
      <p:sp>
        <p:nvSpPr>
          <p:cNvPr id="630" name="Google Shape;630;p88"/>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This concept was introduced to ease the life of developers.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decouples the presentation logic from the business logic of generating a dynamic website, thus allowing the front-end developers to work separately from back-end developers.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also makes the presentation logic less dependent on the business logic, and vice versa.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makes it easier for developers to make changes to the business logic without affecting the presentation logic, and vice versa.</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4" name="Shape 634"/>
        <p:cNvGrpSpPr/>
        <p:nvPr/>
      </p:nvGrpSpPr>
      <p:grpSpPr>
        <a:xfrm>
          <a:off x="0" y="0"/>
          <a:ext cx="0" cy="0"/>
          <a:chOff x="0" y="0"/>
          <a:chExt cx="0" cy="0"/>
        </a:xfrm>
      </p:grpSpPr>
      <p:sp>
        <p:nvSpPr>
          <p:cNvPr id="635" name="Google Shape;635;p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JSP</a:t>
            </a:r>
            <a:endParaRPr b="0" i="0" sz="3000" u="none" cap="none" strike="noStrike">
              <a:solidFill>
                <a:srgbClr val="FFFFFF"/>
              </a:solidFill>
              <a:latin typeface="Calibri"/>
              <a:ea typeface="Calibri"/>
              <a:cs typeface="Calibri"/>
              <a:sym typeface="Calibri"/>
            </a:endParaRPr>
          </a:p>
        </p:txBody>
      </p:sp>
      <p:sp>
        <p:nvSpPr>
          <p:cNvPr id="638" name="Google Shape;638;p89"/>
          <p:cNvSpPr txBox="1"/>
          <p:nvPr/>
        </p:nvSpPr>
        <p:spPr>
          <a:xfrm>
            <a:off x="5899525" y="966725"/>
            <a:ext cx="3244500" cy="986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So what is the basic difference between a Servlet and a JSP?</a:t>
            </a:r>
            <a:endParaRPr sz="2000"/>
          </a:p>
        </p:txBody>
      </p:sp>
      <p:pic>
        <p:nvPicPr>
          <p:cNvPr id="639" name="Google Shape;639;p89"/>
          <p:cNvPicPr preferRelativeResize="0"/>
          <p:nvPr/>
        </p:nvPicPr>
        <p:blipFill>
          <a:blip r:embed="rId4">
            <a:alphaModFix/>
          </a:blip>
          <a:stretch>
            <a:fillRect/>
          </a:stretch>
        </p:blipFill>
        <p:spPr>
          <a:xfrm>
            <a:off x="0" y="966725"/>
            <a:ext cx="5594726" cy="37289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sp>
        <p:nvSpPr>
          <p:cNvPr id="644" name="Google Shape;644;p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JSP</a:t>
            </a:r>
            <a:endParaRPr b="0" i="0" sz="3000" u="none" cap="none" strike="noStrike">
              <a:solidFill>
                <a:srgbClr val="FFFFFF"/>
              </a:solidFill>
              <a:latin typeface="Calibri"/>
              <a:ea typeface="Calibri"/>
              <a:cs typeface="Calibri"/>
              <a:sym typeface="Calibri"/>
            </a:endParaRPr>
          </a:p>
        </p:txBody>
      </p:sp>
      <p:sp>
        <p:nvSpPr>
          <p:cNvPr id="647" name="Google Shape;647;p90"/>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So what is the basic difference between a Servlet and a JSP?</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main difference is:</a:t>
            </a:r>
            <a:endParaRPr sz="2000"/>
          </a:p>
          <a:p>
            <a:pPr indent="-355600" lvl="0" marL="457200" rtl="0" algn="l">
              <a:spcBef>
                <a:spcPts val="0"/>
              </a:spcBef>
              <a:spcAft>
                <a:spcPts val="0"/>
              </a:spcAft>
              <a:buSzPts val="2000"/>
              <a:buChar char="●"/>
            </a:pPr>
            <a:r>
              <a:rPr lang="en" sz="2000"/>
              <a:t>In servlet, HTML code is put in JAVA code</a:t>
            </a:r>
            <a:endParaRPr sz="2000"/>
          </a:p>
          <a:p>
            <a:pPr indent="-355600" lvl="0" marL="457200" rtl="0" algn="l">
              <a:spcBef>
                <a:spcPts val="0"/>
              </a:spcBef>
              <a:spcAft>
                <a:spcPts val="0"/>
              </a:spcAft>
              <a:buSzPts val="2000"/>
              <a:buChar char="●"/>
            </a:pPr>
            <a:r>
              <a:rPr lang="en" sz="2000"/>
              <a:t>In case of JSP, JAVA code is put within HTML code</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 will now see how this happens while writing code</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1" name="Shape 651"/>
        <p:cNvGrpSpPr/>
        <p:nvPr/>
      </p:nvGrpSpPr>
      <p:grpSpPr>
        <a:xfrm>
          <a:off x="0" y="0"/>
          <a:ext cx="0" cy="0"/>
          <a:chOff x="0" y="0"/>
          <a:chExt cx="0" cy="0"/>
        </a:xfrm>
      </p:grpSpPr>
      <p:sp>
        <p:nvSpPr>
          <p:cNvPr id="652" name="Google Shape;652;p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Developing Web Applications</a:t>
            </a:r>
            <a:endParaRPr b="0" i="0" sz="3000" u="none" cap="none" strike="noStrike">
              <a:solidFill>
                <a:srgbClr val="FFFFFF"/>
              </a:solidFill>
              <a:latin typeface="Calibri"/>
              <a:ea typeface="Calibri"/>
              <a:cs typeface="Calibri"/>
              <a:sym typeface="Calibri"/>
            </a:endParaRPr>
          </a:p>
        </p:txBody>
      </p:sp>
      <p:sp>
        <p:nvSpPr>
          <p:cNvPr id="655" name="Google Shape;655;p91"/>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order to create a simple web application, you will need certain libraries, tools, etc.</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Here we use two such tools: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Maven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SpringBoot</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sp>
        <p:nvSpPr>
          <p:cNvPr id="660" name="Google Shape;660;p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Maven</a:t>
            </a:r>
            <a:endParaRPr b="0" i="0" sz="3000" u="none" cap="none" strike="noStrike">
              <a:solidFill>
                <a:srgbClr val="FFFFFF"/>
              </a:solidFill>
              <a:latin typeface="Calibri"/>
              <a:ea typeface="Calibri"/>
              <a:cs typeface="Calibri"/>
              <a:sym typeface="Calibri"/>
            </a:endParaRPr>
          </a:p>
        </p:txBody>
      </p:sp>
      <p:sp>
        <p:nvSpPr>
          <p:cNvPr id="663" name="Google Shape;663;p92"/>
          <p:cNvSpPr txBox="1"/>
          <p:nvPr/>
        </p:nvSpPr>
        <p:spPr>
          <a:xfrm>
            <a:off x="153600" y="731250"/>
            <a:ext cx="6093000" cy="636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Maven is a powerful project management tool that:</a:t>
            </a:r>
            <a:endParaRPr sz="2000"/>
          </a:p>
        </p:txBody>
      </p:sp>
      <p:sp>
        <p:nvSpPr>
          <p:cNvPr id="664" name="Google Shape;664;p92"/>
          <p:cNvSpPr txBox="1"/>
          <p:nvPr/>
        </p:nvSpPr>
        <p:spPr>
          <a:xfrm>
            <a:off x="0" y="1368150"/>
            <a:ext cx="4511400" cy="17934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Installs the required third-party library for your Java project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Resolves dependencies. </a:t>
            </a:r>
            <a:endParaRPr sz="2000"/>
          </a:p>
          <a:p>
            <a:pPr indent="0" lvl="0" marL="457200" rtl="0" algn="l">
              <a:spcBef>
                <a:spcPts val="0"/>
              </a:spcBef>
              <a:spcAft>
                <a:spcPts val="0"/>
              </a:spcAft>
              <a:buNone/>
            </a:pPr>
            <a:r>
              <a:t/>
            </a:r>
            <a:endParaRPr sz="2000"/>
          </a:p>
        </p:txBody>
      </p:sp>
      <p:pic>
        <p:nvPicPr>
          <p:cNvPr id="665" name="Google Shape;665;p92"/>
          <p:cNvPicPr preferRelativeResize="0"/>
          <p:nvPr/>
        </p:nvPicPr>
        <p:blipFill>
          <a:blip r:embed="rId4">
            <a:alphaModFix/>
          </a:blip>
          <a:stretch>
            <a:fillRect/>
          </a:stretch>
        </p:blipFill>
        <p:spPr>
          <a:xfrm>
            <a:off x="4895625" y="1303125"/>
            <a:ext cx="3814600" cy="3840375"/>
          </a:xfrm>
          <a:prstGeom prst="rect">
            <a:avLst/>
          </a:prstGeom>
          <a:noFill/>
          <a:ln>
            <a:noFill/>
          </a:ln>
        </p:spPr>
      </p:pic>
      <p:sp>
        <p:nvSpPr>
          <p:cNvPr id="666" name="Google Shape;666;p92"/>
          <p:cNvSpPr txBox="1"/>
          <p:nvPr/>
        </p:nvSpPr>
        <p:spPr>
          <a:xfrm>
            <a:off x="86750" y="4468800"/>
            <a:ext cx="44247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https://www.flickr.com/photos/xmodulo/26198543691</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0" name="Shape 670"/>
        <p:cNvGrpSpPr/>
        <p:nvPr/>
      </p:nvGrpSpPr>
      <p:grpSpPr>
        <a:xfrm>
          <a:off x="0" y="0"/>
          <a:ext cx="0" cy="0"/>
          <a:chOff x="0" y="0"/>
          <a:chExt cx="0" cy="0"/>
        </a:xfrm>
      </p:grpSpPr>
      <p:sp>
        <p:nvSpPr>
          <p:cNvPr id="671" name="Google Shape;671;p9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9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Maven</a:t>
            </a:r>
            <a:endParaRPr b="0" i="0" sz="3000" u="none" cap="none" strike="noStrike">
              <a:solidFill>
                <a:srgbClr val="FFFFFF"/>
              </a:solidFill>
              <a:latin typeface="Calibri"/>
              <a:ea typeface="Calibri"/>
              <a:cs typeface="Calibri"/>
              <a:sym typeface="Calibri"/>
            </a:endParaRPr>
          </a:p>
        </p:txBody>
      </p:sp>
      <p:sp>
        <p:nvSpPr>
          <p:cNvPr id="674" name="Google Shape;674;p93"/>
          <p:cNvSpPr txBox="1"/>
          <p:nvPr/>
        </p:nvSpPr>
        <p:spPr>
          <a:xfrm>
            <a:off x="153600" y="731250"/>
            <a:ext cx="5894700" cy="82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Maven is a powerful project management tool that:</a:t>
            </a:r>
            <a:endParaRPr sz="2000"/>
          </a:p>
          <a:p>
            <a:pPr indent="0" lvl="0" marL="0" rtl="0" algn="l">
              <a:spcBef>
                <a:spcPts val="0"/>
              </a:spcBef>
              <a:spcAft>
                <a:spcPts val="0"/>
              </a:spcAft>
              <a:buNone/>
            </a:pPr>
            <a:r>
              <a:t/>
            </a:r>
            <a:endParaRPr sz="2000"/>
          </a:p>
        </p:txBody>
      </p:sp>
      <p:pic>
        <p:nvPicPr>
          <p:cNvPr id="675" name="Google Shape;675;p93"/>
          <p:cNvPicPr preferRelativeResize="0"/>
          <p:nvPr/>
        </p:nvPicPr>
        <p:blipFill>
          <a:blip r:embed="rId4">
            <a:alphaModFix/>
          </a:blip>
          <a:stretch>
            <a:fillRect/>
          </a:stretch>
        </p:blipFill>
        <p:spPr>
          <a:xfrm>
            <a:off x="4895625" y="1303125"/>
            <a:ext cx="3814600" cy="3840375"/>
          </a:xfrm>
          <a:prstGeom prst="rect">
            <a:avLst/>
          </a:prstGeom>
          <a:noFill/>
          <a:ln>
            <a:noFill/>
          </a:ln>
        </p:spPr>
      </p:pic>
      <p:sp>
        <p:nvSpPr>
          <p:cNvPr id="676" name="Google Shape;676;p93"/>
          <p:cNvSpPr txBox="1"/>
          <p:nvPr/>
        </p:nvSpPr>
        <p:spPr>
          <a:xfrm>
            <a:off x="0" y="1366875"/>
            <a:ext cx="4614300" cy="15333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Manage all of your compiled Java files as JARs (Java Archives).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Give you a project structure.</a:t>
            </a:r>
            <a:endParaRPr sz="2000"/>
          </a:p>
        </p:txBody>
      </p:sp>
      <p:sp>
        <p:nvSpPr>
          <p:cNvPr id="677" name="Google Shape;677;p93"/>
          <p:cNvSpPr txBox="1"/>
          <p:nvPr/>
        </p:nvSpPr>
        <p:spPr>
          <a:xfrm>
            <a:off x="86750" y="4468800"/>
            <a:ext cx="44247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https://www.flickr.com/photos/xmodulo/26198543691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1" name="Shape 681"/>
        <p:cNvGrpSpPr/>
        <p:nvPr/>
      </p:nvGrpSpPr>
      <p:grpSpPr>
        <a:xfrm>
          <a:off x="0" y="0"/>
          <a:ext cx="0" cy="0"/>
          <a:chOff x="0" y="0"/>
          <a:chExt cx="0" cy="0"/>
        </a:xfrm>
      </p:grpSpPr>
      <p:sp>
        <p:nvSpPr>
          <p:cNvPr id="682" name="Google Shape;682;p9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9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POM.xml</a:t>
            </a:r>
            <a:endParaRPr b="0" i="0" sz="3000" u="none" cap="none" strike="noStrike">
              <a:solidFill>
                <a:srgbClr val="FFFFFF"/>
              </a:solidFill>
              <a:latin typeface="Calibri"/>
              <a:ea typeface="Calibri"/>
              <a:cs typeface="Calibri"/>
              <a:sym typeface="Calibri"/>
            </a:endParaRPr>
          </a:p>
        </p:txBody>
      </p:sp>
      <p:sp>
        <p:nvSpPr>
          <p:cNvPr id="685" name="Google Shape;685;p94"/>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Maven resolves dependencies via a </a:t>
            </a:r>
            <a:r>
              <a:rPr b="1" lang="en" sz="2000"/>
              <a:t>POM.xml</a:t>
            </a:r>
            <a:r>
              <a:rPr lang="en" sz="2000"/>
              <a:t> file.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is a file where the developer, i.e., you, will mention all the other code and libraries that your program will be dependent upon.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There are some third-party libraries with pre-written code that you can use and install in your project.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You just need to refer the same in the POM file such that Maven downloads all these pre-written Java codes in the form of JARs.</a:t>
            </a:r>
            <a:endParaRPr sz="2000">
              <a:solidFill>
                <a:srgbClr val="333333"/>
              </a:solidFill>
              <a:highlight>
                <a:srgbClr val="F5F5F5"/>
              </a:highlight>
              <a:latin typeface="Merriweather"/>
              <a:ea typeface="Merriweather"/>
              <a:cs typeface="Merriweather"/>
              <a:sym typeface="Merriweather"/>
            </a:endParaRPr>
          </a:p>
          <a:p>
            <a:pPr indent="0" lvl="0" marL="457200" rtl="0" algn="l">
              <a:lnSpc>
                <a:spcPct val="200000"/>
              </a:lnSpc>
              <a:spcBef>
                <a:spcPts val="0"/>
              </a:spcBef>
              <a:spcAft>
                <a:spcPts val="0"/>
              </a:spcAft>
              <a:buNone/>
            </a:pPr>
            <a:r>
              <a:rPr lang="en" sz="1200">
                <a:solidFill>
                  <a:srgbClr val="333333"/>
                </a:solidFill>
                <a:highlight>
                  <a:srgbClr val="F5F5F5"/>
                </a:highlight>
                <a:latin typeface="Merriweather"/>
                <a:ea typeface="Merriweather"/>
                <a:cs typeface="Merriweather"/>
                <a:sym typeface="Merriweather"/>
              </a:rPr>
              <a:t>  </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9" name="Shape 689"/>
        <p:cNvGrpSpPr/>
        <p:nvPr/>
      </p:nvGrpSpPr>
      <p:grpSpPr>
        <a:xfrm>
          <a:off x="0" y="0"/>
          <a:ext cx="0" cy="0"/>
          <a:chOff x="0" y="0"/>
          <a:chExt cx="0" cy="0"/>
        </a:xfrm>
      </p:grpSpPr>
      <p:sp>
        <p:nvSpPr>
          <p:cNvPr id="690" name="Google Shape;690;p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SpringBoot</a:t>
            </a:r>
            <a:endParaRPr b="0" i="0" sz="3000" u="none" cap="none" strike="noStrike">
              <a:solidFill>
                <a:srgbClr val="FFFFFF"/>
              </a:solidFill>
              <a:latin typeface="Calibri"/>
              <a:ea typeface="Calibri"/>
              <a:cs typeface="Calibri"/>
              <a:sym typeface="Calibri"/>
            </a:endParaRPr>
          </a:p>
        </p:txBody>
      </p:sp>
      <p:sp>
        <p:nvSpPr>
          <p:cNvPr id="693" name="Google Shape;693;p95"/>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SpringBoot here is a framework that will simplify the development process by configuring a lot of parameters for you.</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Since later architectures use Spring framework for development, it is important to understand the basics at this point itself.</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 name="Google Shape;162;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p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164" name="Google Shape;164;p33"/>
          <p:cNvSpPr txBox="1"/>
          <p:nvPr/>
        </p:nvSpPr>
        <p:spPr>
          <a:xfrm>
            <a:off x="153600" y="756050"/>
            <a:ext cx="8836800" cy="2703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Let us take a daily life example</a:t>
            </a:r>
            <a:endParaRPr sz="2000"/>
          </a:p>
          <a:p>
            <a:pPr indent="0" lvl="0" marL="0" rtl="0" algn="ctr">
              <a:spcBef>
                <a:spcPts val="0"/>
              </a:spcBef>
              <a:spcAft>
                <a:spcPts val="0"/>
              </a:spcAft>
              <a:buNone/>
            </a:pPr>
            <a:r>
              <a:t/>
            </a:r>
            <a:endParaRPr sz="2000"/>
          </a:p>
          <a:p>
            <a:pPr indent="0" lvl="0" marL="0" rtl="0" algn="l">
              <a:spcBef>
                <a:spcPts val="0"/>
              </a:spcBef>
              <a:spcAft>
                <a:spcPts val="0"/>
              </a:spcAft>
              <a:buNone/>
            </a:pPr>
            <a:r>
              <a:rPr lang="en" sz="2000"/>
              <a:t>A person wants to pay his//her electricity bill and online mode of payment does not exist. He/she will go to the nearest authorized center and pay the bill.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Can you recognise who is the client and server in this case?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sp>
        <p:nvSpPr>
          <p:cNvPr id="698" name="Google Shape;698;p9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9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servlet</a:t>
            </a:r>
            <a:endParaRPr b="0" i="0" sz="3000" u="none" cap="none" strike="noStrike">
              <a:solidFill>
                <a:srgbClr val="FFFFFF"/>
              </a:solidFill>
              <a:latin typeface="Calibri"/>
              <a:ea typeface="Calibri"/>
              <a:cs typeface="Calibri"/>
              <a:sym typeface="Calibri"/>
            </a:endParaRPr>
          </a:p>
        </p:txBody>
      </p:sp>
      <p:sp>
        <p:nvSpPr>
          <p:cNvPr id="701" name="Google Shape;701;p96"/>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 us now set up the IntelliJ IDEA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Group ID</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Artifact ID</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Version</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5" name="Shape 705"/>
        <p:cNvGrpSpPr/>
        <p:nvPr/>
      </p:nvGrpSpPr>
      <p:grpSpPr>
        <a:xfrm>
          <a:off x="0" y="0"/>
          <a:ext cx="0" cy="0"/>
          <a:chOff x="0" y="0"/>
          <a:chExt cx="0" cy="0"/>
        </a:xfrm>
      </p:grpSpPr>
      <p:sp>
        <p:nvSpPr>
          <p:cNvPr id="706" name="Google Shape;706;p9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9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servlet</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09" name="Google Shape;709;p97"/>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added the following to the POM file:</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b="1" lang="en" sz="2000"/>
              <a:t>Spring-boot-starter-parent</a:t>
            </a:r>
            <a:endParaRPr b="1" sz="2000"/>
          </a:p>
          <a:p>
            <a:pPr indent="-355600" lvl="0" marL="457200" rtl="0" algn="l">
              <a:spcBef>
                <a:spcPts val="0"/>
              </a:spcBef>
              <a:spcAft>
                <a:spcPts val="0"/>
              </a:spcAft>
              <a:buSzPts val="2000"/>
              <a:buChar char="-"/>
            </a:pPr>
            <a:r>
              <a:rPr lang="en" sz="2000"/>
              <a:t>A parent POM file is another POM file that a child POM can inherit. </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has some default configurations required to use Spring Boot to develop any kind of an application. </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also controls versions of the dependencies added. </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So, in order to add any Spring Boot dependencies, you need to add the starter parent to your POM file.</a:t>
            </a:r>
            <a:endParaRPr sz="2000"/>
          </a:p>
          <a:p>
            <a:pPr indent="0" lvl="0" marL="0" rtl="0" algn="l">
              <a:spcBef>
                <a:spcPts val="0"/>
              </a:spcBef>
              <a:spcAft>
                <a:spcPts val="0"/>
              </a:spcAft>
              <a:buNone/>
            </a:pPr>
            <a:r>
              <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3" name="Shape 713"/>
        <p:cNvGrpSpPr/>
        <p:nvPr/>
      </p:nvGrpSpPr>
      <p:grpSpPr>
        <a:xfrm>
          <a:off x="0" y="0"/>
          <a:ext cx="0" cy="0"/>
          <a:chOff x="0" y="0"/>
          <a:chExt cx="0" cy="0"/>
        </a:xfrm>
      </p:grpSpPr>
      <p:sp>
        <p:nvSpPr>
          <p:cNvPr id="714" name="Google Shape;714;p9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9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servlet</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17" name="Google Shape;717;p98"/>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added the following to the POM file: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Spring-boot-starter-web: </a:t>
            </a:r>
            <a:endParaRPr b="1" sz="2000"/>
          </a:p>
          <a:p>
            <a:pPr indent="-355600" lvl="0" marL="457200" rtl="0" algn="l">
              <a:spcBef>
                <a:spcPts val="0"/>
              </a:spcBef>
              <a:spcAft>
                <a:spcPts val="0"/>
              </a:spcAft>
              <a:buSzPts val="2000"/>
              <a:buChar char="-"/>
            </a:pPr>
            <a:r>
              <a:rPr lang="en" sz="2000"/>
              <a:t>Spring Boot can be used to build various kinds of applications. </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 our case, we are trying to build a web application, and hence, we added this dependency to download all the JARs required to build a web application using Spring Boot.</a:t>
            </a:r>
            <a:endParaRPr sz="2000"/>
          </a:p>
          <a:p>
            <a:pPr indent="0" lvl="0" marL="0" rtl="0" algn="l">
              <a:spcBef>
                <a:spcPts val="0"/>
              </a:spcBef>
              <a:spcAft>
                <a:spcPts val="0"/>
              </a:spcAft>
              <a:buNone/>
            </a:pPr>
            <a:r>
              <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1" name="Shape 721"/>
        <p:cNvGrpSpPr/>
        <p:nvPr/>
      </p:nvGrpSpPr>
      <p:grpSpPr>
        <a:xfrm>
          <a:off x="0" y="0"/>
          <a:ext cx="0" cy="0"/>
          <a:chOff x="0" y="0"/>
          <a:chExt cx="0" cy="0"/>
        </a:xfrm>
      </p:grpSpPr>
      <p:sp>
        <p:nvSpPr>
          <p:cNvPr id="722" name="Google Shape;722;p9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3" name="Google Shape;723;p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9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servlet</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25" name="Google Shape;725;p99"/>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next step in the project is to create main or application class to run the program.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 sz="2000"/>
              <a:t>For now on, all you need to understand is that the application class here does the following:</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It starts up the server and gets your application up and running.</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runs your application on port 8080.</a:t>
            </a:r>
            <a:endParaRPr sz="2000"/>
          </a:p>
          <a:p>
            <a:pPr indent="0" lvl="0" marL="0" rtl="0" algn="l">
              <a:spcBef>
                <a:spcPts val="0"/>
              </a:spcBef>
              <a:spcAft>
                <a:spcPts val="0"/>
              </a:spcAft>
              <a:buNone/>
            </a:pPr>
            <a:r>
              <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9" name="Shape 729"/>
        <p:cNvGrpSpPr/>
        <p:nvPr/>
      </p:nvGrpSpPr>
      <p:grpSpPr>
        <a:xfrm>
          <a:off x="0" y="0"/>
          <a:ext cx="0" cy="0"/>
          <a:chOff x="0" y="0"/>
          <a:chExt cx="0" cy="0"/>
        </a:xfrm>
      </p:grpSpPr>
      <p:sp>
        <p:nvSpPr>
          <p:cNvPr id="730" name="Google Shape;730;p10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1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10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code writing</a:t>
            </a:r>
            <a:endParaRPr b="0" i="0" sz="3000" u="none" cap="none" strike="noStrike">
              <a:solidFill>
                <a:srgbClr val="FFFFFF"/>
              </a:solidFill>
              <a:latin typeface="Calibri"/>
              <a:ea typeface="Calibri"/>
              <a:cs typeface="Calibri"/>
              <a:sym typeface="Calibri"/>
            </a:endParaRPr>
          </a:p>
        </p:txBody>
      </p:sp>
      <p:sp>
        <p:nvSpPr>
          <p:cNvPr id="733" name="Google Shape;733;p100"/>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Create another Java class called the HelloWorldServlet.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Using servlets spares you the work of writing the code for HTTP requests, packets and worry about the networking aspects of the code.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solidFill>
                  <a:schemeClr val="dk1"/>
                </a:solidFill>
              </a:rPr>
              <a:t>HelloWorldServlet</a:t>
            </a:r>
            <a:r>
              <a:rPr lang="en" sz="2000"/>
              <a:t> class will process the client request for the Hello World page.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Here, </a:t>
            </a:r>
            <a:r>
              <a:rPr b="1" lang="en" sz="2000"/>
              <a:t>@WebServlet</a:t>
            </a:r>
            <a:r>
              <a:rPr lang="en" sz="2000"/>
              <a:t> is an annotation that denotes that this class is a Java web servlet.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servlet container invokes the service method of the appropriate servlet class based on the request.</a:t>
            </a:r>
            <a:endParaRPr sz="2000"/>
          </a:p>
          <a:p>
            <a:pPr indent="0" lvl="0" marL="0" rtl="0" algn="l">
              <a:spcBef>
                <a:spcPts val="0"/>
              </a:spcBef>
              <a:spcAft>
                <a:spcPts val="0"/>
              </a:spcAft>
              <a:buNone/>
            </a:pPr>
            <a:r>
              <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7" name="Shape 737"/>
        <p:cNvGrpSpPr/>
        <p:nvPr/>
      </p:nvGrpSpPr>
      <p:grpSpPr>
        <a:xfrm>
          <a:off x="0" y="0"/>
          <a:ext cx="0" cy="0"/>
          <a:chOff x="0" y="0"/>
          <a:chExt cx="0" cy="0"/>
        </a:xfrm>
      </p:grpSpPr>
      <p:sp>
        <p:nvSpPr>
          <p:cNvPr id="738" name="Google Shape;738;p10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1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10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code writing</a:t>
            </a:r>
            <a:endParaRPr b="0" i="0" sz="3000" u="none" cap="none" strike="noStrike">
              <a:solidFill>
                <a:srgbClr val="FFFFFF"/>
              </a:solidFill>
              <a:latin typeface="Calibri"/>
              <a:ea typeface="Calibri"/>
              <a:cs typeface="Calibri"/>
              <a:sym typeface="Calibri"/>
            </a:endParaRPr>
          </a:p>
        </p:txBody>
      </p:sp>
      <p:sp>
        <p:nvSpPr>
          <p:cNvPr id="741" name="Google Shape;741;p101"/>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a:t>
            </a:r>
            <a:r>
              <a:rPr b="1" lang="en" sz="2000"/>
              <a:t>@ServletComponentScan</a:t>
            </a:r>
            <a:r>
              <a:rPr lang="en" sz="2000"/>
              <a:t> annotation in the HelloWorldApplication application class tells your application class to look for the servlet class you have created annotated with @WebServlet.</a:t>
            </a:r>
            <a:endParaRPr sz="2000"/>
          </a:p>
          <a:p>
            <a:pPr indent="0" lvl="0" marL="0" rtl="0" algn="l">
              <a:spcBef>
                <a:spcPts val="0"/>
              </a:spcBef>
              <a:spcAft>
                <a:spcPts val="0"/>
              </a:spcAft>
              <a:buNone/>
            </a:pPr>
            <a:r>
              <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5" name="Shape 745"/>
        <p:cNvGrpSpPr/>
        <p:nvPr/>
      </p:nvGrpSpPr>
      <p:grpSpPr>
        <a:xfrm>
          <a:off x="0" y="0"/>
          <a:ext cx="0" cy="0"/>
          <a:chOff x="0" y="0"/>
          <a:chExt cx="0" cy="0"/>
        </a:xfrm>
      </p:grpSpPr>
      <p:sp>
        <p:nvSpPr>
          <p:cNvPr id="746" name="Google Shape;746;p10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 name="Google Shape;747;p1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10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code writing</a:t>
            </a:r>
            <a:endParaRPr b="0" i="0" sz="3000" u="none" cap="none" strike="noStrike">
              <a:solidFill>
                <a:srgbClr val="FFFFFF"/>
              </a:solidFill>
              <a:latin typeface="Calibri"/>
              <a:ea typeface="Calibri"/>
              <a:cs typeface="Calibri"/>
              <a:sym typeface="Calibri"/>
            </a:endParaRPr>
          </a:p>
        </p:txBody>
      </p:sp>
      <p:sp>
        <p:nvSpPr>
          <p:cNvPr id="749" name="Google Shape;749;p102"/>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Normally, you would need to access the server on which the website is hosted through the IP address of that device.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Here, you will be trying to access the website hosted on your own computer from a browser on the same computer.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 other words, you are trying to access the website “locally”. Hence, you need to call the localhost through your browser.</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3" name="Shape 753"/>
        <p:cNvGrpSpPr/>
        <p:nvPr/>
      </p:nvGrpSpPr>
      <p:grpSpPr>
        <a:xfrm>
          <a:off x="0" y="0"/>
          <a:ext cx="0" cy="0"/>
          <a:chOff x="0" y="0"/>
          <a:chExt cx="0" cy="0"/>
        </a:xfrm>
      </p:grpSpPr>
      <p:sp>
        <p:nvSpPr>
          <p:cNvPr id="754" name="Google Shape;754;p10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1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10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code writing</a:t>
            </a:r>
            <a:endParaRPr b="0" i="0" sz="3000" u="none" cap="none" strike="noStrike">
              <a:solidFill>
                <a:srgbClr val="FFFFFF"/>
              </a:solidFill>
              <a:latin typeface="Calibri"/>
              <a:ea typeface="Calibri"/>
              <a:cs typeface="Calibri"/>
              <a:sym typeface="Calibri"/>
            </a:endParaRPr>
          </a:p>
        </p:txBody>
      </p:sp>
      <p:sp>
        <p:nvSpPr>
          <p:cNvPr id="757" name="Google Shape;757;p103"/>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Any guesses how would the local host be accessed</a:t>
            </a:r>
            <a:r>
              <a:rPr lang="en" sz="2000"/>
              <a:t>?</a:t>
            </a:r>
            <a:endParaRPr sz="2000"/>
          </a:p>
          <a:p>
            <a:pPr indent="0" lvl="0" marL="0" rtl="0" algn="l">
              <a:spcBef>
                <a:spcPts val="0"/>
              </a:spcBef>
              <a:spcAft>
                <a:spcPts val="0"/>
              </a:spcAft>
              <a:buNone/>
            </a:pPr>
            <a:r>
              <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1" name="Shape 761"/>
        <p:cNvGrpSpPr/>
        <p:nvPr/>
      </p:nvGrpSpPr>
      <p:grpSpPr>
        <a:xfrm>
          <a:off x="0" y="0"/>
          <a:ext cx="0" cy="0"/>
          <a:chOff x="0" y="0"/>
          <a:chExt cx="0" cy="0"/>
        </a:xfrm>
      </p:grpSpPr>
      <p:sp>
        <p:nvSpPr>
          <p:cNvPr id="762" name="Google Shape;762;p10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1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10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code writing</a:t>
            </a:r>
            <a:endParaRPr b="0" i="0" sz="3000" u="none" cap="none" strike="noStrike">
              <a:solidFill>
                <a:srgbClr val="FFFFFF"/>
              </a:solidFill>
              <a:latin typeface="Calibri"/>
              <a:ea typeface="Calibri"/>
              <a:cs typeface="Calibri"/>
              <a:sym typeface="Calibri"/>
            </a:endParaRPr>
          </a:p>
        </p:txBody>
      </p:sp>
      <p:sp>
        <p:nvSpPr>
          <p:cNvPr id="765" name="Google Shape;765;p104"/>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Any guesses how would the local host be accessed?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you need to type the following URL in your browser window to access your web application:</a:t>
            </a:r>
            <a:endParaRPr sz="2000"/>
          </a:p>
          <a:p>
            <a:pPr indent="0" lvl="0" marL="0" rtl="0" algn="l">
              <a:spcBef>
                <a:spcPts val="0"/>
              </a:spcBef>
              <a:spcAft>
                <a:spcPts val="0"/>
              </a:spcAft>
              <a:buNone/>
            </a:pPr>
            <a:r>
              <a:rPr lang="en" sz="2000"/>
              <a:t>localhost:8080 or 127.0.0.1:8080</a:t>
            </a:r>
            <a:endParaRPr sz="2000"/>
          </a:p>
          <a:p>
            <a:pPr indent="0" lvl="0" marL="0" rtl="0" algn="l">
              <a:spcBef>
                <a:spcPts val="0"/>
              </a:spcBef>
              <a:spcAft>
                <a:spcPts val="0"/>
              </a:spcAft>
              <a:buNone/>
            </a:pPr>
            <a:r>
              <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9" name="Shape 769"/>
        <p:cNvGrpSpPr/>
        <p:nvPr/>
      </p:nvGrpSpPr>
      <p:grpSpPr>
        <a:xfrm>
          <a:off x="0" y="0"/>
          <a:ext cx="0" cy="0"/>
          <a:chOff x="0" y="0"/>
          <a:chExt cx="0" cy="0"/>
        </a:xfrm>
      </p:grpSpPr>
      <p:sp>
        <p:nvSpPr>
          <p:cNvPr id="770" name="Google Shape;770;p10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1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10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jsp</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73" name="Google Shape;773;p105"/>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Add the required dependencies in pom.xml file</a:t>
            </a:r>
            <a:endParaRPr sz="2000"/>
          </a:p>
          <a:p>
            <a:pPr indent="0" lvl="0" marL="0" rtl="0" algn="l">
              <a:spcBef>
                <a:spcPts val="0"/>
              </a:spcBef>
              <a:spcAft>
                <a:spcPts val="0"/>
              </a:spcAft>
              <a:buNone/>
            </a:pPr>
            <a:r>
              <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sp>
        <p:nvSpPr>
          <p:cNvPr id="169" name="Google Shape;169;p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 name="Google Shape;171;p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sp>
        <p:nvSpPr>
          <p:cNvPr id="172" name="Google Shape;172;p34"/>
          <p:cNvSpPr txBox="1"/>
          <p:nvPr/>
        </p:nvSpPr>
        <p:spPr>
          <a:xfrm>
            <a:off x="153600" y="756050"/>
            <a:ext cx="8836800" cy="3997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Let us take a daily life example</a:t>
            </a:r>
            <a:endParaRPr sz="2000"/>
          </a:p>
          <a:p>
            <a:pPr indent="0" lvl="0" marL="0" rtl="0" algn="ctr">
              <a:spcBef>
                <a:spcPts val="0"/>
              </a:spcBef>
              <a:spcAft>
                <a:spcPts val="0"/>
              </a:spcAft>
              <a:buNone/>
            </a:pPr>
            <a:r>
              <a:t/>
            </a:r>
            <a:endParaRPr sz="2000"/>
          </a:p>
          <a:p>
            <a:pPr indent="0" lvl="0" marL="0" rtl="0" algn="l">
              <a:spcBef>
                <a:spcPts val="0"/>
              </a:spcBef>
              <a:spcAft>
                <a:spcPts val="0"/>
              </a:spcAft>
              <a:buNone/>
            </a:pPr>
            <a:r>
              <a:rPr lang="en" sz="2000"/>
              <a:t>A person wants to pay his//her electricity bill and online mode of payment does not exist. He/she will go to the nearest authorized center and pay the bill.</a:t>
            </a:r>
            <a:endParaRPr sz="2000"/>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Can you recognise who is the client and server in this case?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It is easy to understand that the person paying the bill is the client and the center processing the bill is the server.</a:t>
            </a:r>
            <a:endParaRPr sz="2000"/>
          </a:p>
          <a:p>
            <a:pPr indent="0" lvl="0" marL="0" rtl="0" algn="l">
              <a:spcBef>
                <a:spcPts val="0"/>
              </a:spcBef>
              <a:spcAft>
                <a:spcPts val="0"/>
              </a:spcAft>
              <a:buNone/>
            </a:pPr>
            <a:r>
              <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7" name="Shape 777"/>
        <p:cNvGrpSpPr/>
        <p:nvPr/>
      </p:nvGrpSpPr>
      <p:grpSpPr>
        <a:xfrm>
          <a:off x="0" y="0"/>
          <a:ext cx="0" cy="0"/>
          <a:chOff x="0" y="0"/>
          <a:chExt cx="0" cy="0"/>
        </a:xfrm>
      </p:grpSpPr>
      <p:sp>
        <p:nvSpPr>
          <p:cNvPr id="778" name="Google Shape;778;p10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1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10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jsp</a:t>
            </a:r>
            <a:r>
              <a:rPr lang="en" sz="3000">
                <a:solidFill>
                  <a:srgbClr val="FFFFFF"/>
                </a:solidFill>
                <a:latin typeface="Calibri"/>
                <a:ea typeface="Calibri"/>
                <a:cs typeface="Calibri"/>
                <a:sym typeface="Calibri"/>
              </a:rPr>
              <a:t> code writing</a:t>
            </a:r>
            <a:endParaRPr b="0" i="0" sz="3000" u="none" cap="none" strike="noStrike">
              <a:solidFill>
                <a:srgbClr val="FFFFFF"/>
              </a:solidFill>
              <a:latin typeface="Calibri"/>
              <a:ea typeface="Calibri"/>
              <a:cs typeface="Calibri"/>
              <a:sym typeface="Calibri"/>
            </a:endParaRPr>
          </a:p>
        </p:txBody>
      </p:sp>
      <p:sp>
        <p:nvSpPr>
          <p:cNvPr id="781" name="Google Shape;781;p106"/>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Create a separate jsp file which is basically an html file developed to design the front end of website.</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5" name="Shape 785"/>
        <p:cNvGrpSpPr/>
        <p:nvPr/>
      </p:nvGrpSpPr>
      <p:grpSpPr>
        <a:xfrm>
          <a:off x="0" y="0"/>
          <a:ext cx="0" cy="0"/>
          <a:chOff x="0" y="0"/>
          <a:chExt cx="0" cy="0"/>
        </a:xfrm>
      </p:grpSpPr>
      <p:sp>
        <p:nvSpPr>
          <p:cNvPr id="786" name="Google Shape;786;p10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1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10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Servlet vs jsp</a:t>
            </a:r>
            <a:endParaRPr b="0" i="0" sz="3000" u="none" cap="none" strike="noStrike">
              <a:solidFill>
                <a:srgbClr val="FFFFFF"/>
              </a:solidFill>
              <a:latin typeface="Calibri"/>
              <a:ea typeface="Calibri"/>
              <a:cs typeface="Calibri"/>
              <a:sym typeface="Calibri"/>
            </a:endParaRPr>
          </a:p>
        </p:txBody>
      </p:sp>
      <p:sp>
        <p:nvSpPr>
          <p:cNvPr id="789" name="Google Shape;789;p107"/>
          <p:cNvSpPr txBox="1"/>
          <p:nvPr/>
        </p:nvSpPr>
        <p:spPr>
          <a:xfrm>
            <a:off x="153600" y="731262"/>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By now, you must be clear that JSP is a better way of creating dynamic websites.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Using JSP as the technology to build a web application, work can be separated between a person responsible for developing the HTML code, or the front-end, and the person developing the dynamic components, or the back-end.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That is, it decouples the implementation of the presentation logic (HTML code) and the business logic (Java code), which makes the web application more robust and easier to maintain.</a:t>
            </a:r>
            <a:endParaRPr sz="2000"/>
          </a:p>
          <a:p>
            <a:pPr indent="0" lvl="0" marL="0" rtl="0" algn="l">
              <a:spcBef>
                <a:spcPts val="0"/>
              </a:spcBef>
              <a:spcAft>
                <a:spcPts val="0"/>
              </a:spcAft>
              <a:buClr>
                <a:schemeClr val="dk1"/>
              </a:buClr>
              <a:buSzPts val="1100"/>
              <a:buFont typeface="Arial"/>
              <a:buNone/>
            </a:pPr>
            <a:r>
              <a:rPr lang="en" sz="2000"/>
              <a:t> </a:t>
            </a:r>
            <a:endParaRPr sz="2000"/>
          </a:p>
          <a:p>
            <a:pPr indent="0" lvl="0" marL="0" rtl="0" algn="l">
              <a:spcBef>
                <a:spcPts val="0"/>
              </a:spcBef>
              <a:spcAft>
                <a:spcPts val="0"/>
              </a:spcAft>
              <a:buNone/>
            </a:pPr>
            <a:r>
              <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93" name="Shape 793"/>
        <p:cNvGrpSpPr/>
        <p:nvPr/>
      </p:nvGrpSpPr>
      <p:grpSpPr>
        <a:xfrm>
          <a:off x="0" y="0"/>
          <a:ext cx="0" cy="0"/>
          <a:chOff x="0" y="0"/>
          <a:chExt cx="0" cy="0"/>
        </a:xfrm>
      </p:grpSpPr>
      <p:sp>
        <p:nvSpPr>
          <p:cNvPr id="794" name="Google Shape;794;p108"/>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5" name="Google Shape;795;p108"/>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796" name="Google Shape;796;p108"/>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108"/>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9"/>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p109"/>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804" name="Google Shape;804;p109"/>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109"/>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6" name="Google Shape;806;p109"/>
          <p:cNvSpPr txBox="1"/>
          <p:nvPr/>
        </p:nvSpPr>
        <p:spPr>
          <a:xfrm>
            <a:off x="781050" y="427275"/>
            <a:ext cx="3259800" cy="22251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MVC Architecture</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4</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Introduction to MVC architecture</a:t>
            </a:r>
            <a:endParaRPr b="1" i="0" sz="1800" u="none" cap="none" strike="noStrike">
              <a:solidFill>
                <a:srgbClr val="FFFFFF"/>
              </a:solidFill>
              <a:latin typeface="Arial"/>
              <a:ea typeface="Arial"/>
              <a:cs typeface="Arial"/>
              <a:sym typeface="Arial"/>
            </a:endParaRPr>
          </a:p>
        </p:txBody>
      </p:sp>
      <p:sp>
        <p:nvSpPr>
          <p:cNvPr id="807" name="Google Shape;807;p109"/>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1" name="Shape 811"/>
        <p:cNvGrpSpPr/>
        <p:nvPr/>
      </p:nvGrpSpPr>
      <p:grpSpPr>
        <a:xfrm>
          <a:off x="0" y="0"/>
          <a:ext cx="0" cy="0"/>
          <a:chOff x="0" y="0"/>
          <a:chExt cx="0" cy="0"/>
        </a:xfrm>
      </p:grpSpPr>
      <p:sp>
        <p:nvSpPr>
          <p:cNvPr id="812" name="Google Shape;812;p1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3" name="Google Shape;813;p110"/>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14" name="Google Shape;814;p110"/>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815" name="Google Shape;815;p110"/>
          <p:cNvGraphicFramePr/>
          <p:nvPr/>
        </p:nvGraphicFramePr>
        <p:xfrm>
          <a:off x="461525" y="895750"/>
          <a:ext cx="3000000" cy="3000000"/>
        </p:xfrm>
        <a:graphic>
          <a:graphicData uri="http://schemas.openxmlformats.org/drawingml/2006/table">
            <a:tbl>
              <a:tblPr bandRow="1" firstRow="1">
                <a:noFill/>
                <a:tableStyleId>{921C05FD-BA00-4771-BE13-B16C41EF4473}</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86</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87</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 to MVC architecture</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88-102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2</a:t>
                      </a: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Spring MVC</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103-118</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2</a:t>
                      </a: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Spring IOC container</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119</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10</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2200"/>
                        <a:buFont typeface="Rockwell"/>
                        <a:buNone/>
                      </a:pPr>
                      <a:r>
                        <a:rPr lang="en">
                          <a:latin typeface="Arial"/>
                          <a:ea typeface="Arial"/>
                          <a:cs typeface="Arial"/>
                          <a:sym typeface="Arial"/>
                        </a:rPr>
                        <a:t>HelloWorld using Spring MVC</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120-122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2</a:t>
                      </a:r>
                      <a:r>
                        <a:rPr lang="en">
                          <a:latin typeface="Arial"/>
                          <a:ea typeface="Arial"/>
                          <a:cs typeface="Arial"/>
                          <a:sym typeface="Arial"/>
                        </a:rPr>
                        <a:t>5</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100</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9" name="Shape 819"/>
        <p:cNvGrpSpPr/>
        <p:nvPr/>
      </p:nvGrpSpPr>
      <p:grpSpPr>
        <a:xfrm>
          <a:off x="0" y="0"/>
          <a:ext cx="0" cy="0"/>
          <a:chOff x="0" y="0"/>
          <a:chExt cx="0" cy="0"/>
        </a:xfrm>
      </p:grpSpPr>
      <p:sp>
        <p:nvSpPr>
          <p:cNvPr id="820" name="Google Shape;820;p11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1" name="Google Shape;821;p11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2" name="Google Shape;822;p11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Quick Revision</a:t>
            </a:r>
            <a:endParaRPr b="0" i="0" sz="3000" u="none" cap="none" strike="noStrike">
              <a:solidFill>
                <a:srgbClr val="FFFFFF"/>
              </a:solidFill>
              <a:latin typeface="Calibri"/>
              <a:ea typeface="Calibri"/>
              <a:cs typeface="Calibri"/>
              <a:sym typeface="Calibri"/>
            </a:endParaRPr>
          </a:p>
        </p:txBody>
      </p:sp>
      <p:sp>
        <p:nvSpPr>
          <p:cNvPr id="823" name="Google Shape;823;p11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 advantages of using Maven?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What is the main difference between using servlet and jsp while building website?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Which one is better?</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7" name="Shape 827"/>
        <p:cNvGrpSpPr/>
        <p:nvPr/>
      </p:nvGrpSpPr>
      <p:grpSpPr>
        <a:xfrm>
          <a:off x="0" y="0"/>
          <a:ext cx="0" cy="0"/>
          <a:chOff x="0" y="0"/>
          <a:chExt cx="0" cy="0"/>
        </a:xfrm>
      </p:grpSpPr>
      <p:sp>
        <p:nvSpPr>
          <p:cNvPr id="828" name="Google Shape;828;p11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112"/>
          <p:cNvSpPr txBox="1"/>
          <p:nvPr/>
        </p:nvSpPr>
        <p:spPr>
          <a:xfrm>
            <a:off x="507300" y="1179250"/>
            <a:ext cx="6346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Introduction to MVC architecture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Spring MVC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SpringBoot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HelloWorld using Spring MVC</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30" name="Google Shape;830;p11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1" name="Google Shape;831;p112"/>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5" name="Shape 835"/>
        <p:cNvGrpSpPr/>
        <p:nvPr/>
      </p:nvGrpSpPr>
      <p:grpSpPr>
        <a:xfrm>
          <a:off x="0" y="0"/>
          <a:ext cx="0" cy="0"/>
          <a:chOff x="0" y="0"/>
          <a:chExt cx="0" cy="0"/>
        </a:xfrm>
      </p:grpSpPr>
      <p:sp>
        <p:nvSpPr>
          <p:cNvPr id="836" name="Google Shape;836;p11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7" name="Google Shape;837;p1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8" name="Google Shape;838;p11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39" name="Google Shape;839;p11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One of the major drawbacks of developing a web application using servlet/JSP is the separation of concerns.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 sz="2000"/>
              <a:t>MVC or the Model-View-Controller aims to solve exactly this problem. </a:t>
            </a:r>
            <a:endParaRPr sz="2000"/>
          </a:p>
          <a:p>
            <a:pPr indent="0" lvl="0" marL="0" rtl="0" algn="l">
              <a:spcBef>
                <a:spcPts val="0"/>
              </a:spcBef>
              <a:spcAft>
                <a:spcPts val="0"/>
              </a:spcAft>
              <a:buNone/>
            </a:pPr>
            <a:r>
              <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3" name="Shape 843"/>
        <p:cNvGrpSpPr/>
        <p:nvPr/>
      </p:nvGrpSpPr>
      <p:grpSpPr>
        <a:xfrm>
          <a:off x="0" y="0"/>
          <a:ext cx="0" cy="0"/>
          <a:chOff x="0" y="0"/>
          <a:chExt cx="0" cy="0"/>
        </a:xfrm>
      </p:grpSpPr>
      <p:sp>
        <p:nvSpPr>
          <p:cNvPr id="844" name="Google Shape;844;p11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5" name="Google Shape;845;p1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6" name="Google Shape;846;p11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47" name="Google Shape;847;p114"/>
          <p:cNvSpPr txBox="1"/>
          <p:nvPr/>
        </p:nvSpPr>
        <p:spPr>
          <a:xfrm>
            <a:off x="153600" y="756050"/>
            <a:ext cx="3961200" cy="2206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MVC</a:t>
            </a:r>
            <a:r>
              <a:rPr lang="en" sz="2000"/>
              <a:t> separates an application into three component:</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Model</a:t>
            </a:r>
            <a:endParaRPr sz="2000"/>
          </a:p>
          <a:p>
            <a:pPr indent="-355600" lvl="0" marL="457200" rtl="0" algn="l">
              <a:spcBef>
                <a:spcPts val="0"/>
              </a:spcBef>
              <a:spcAft>
                <a:spcPts val="0"/>
              </a:spcAft>
              <a:buSzPts val="2000"/>
              <a:buChar char="●"/>
            </a:pPr>
            <a:r>
              <a:rPr lang="en" sz="2000"/>
              <a:t>View</a:t>
            </a:r>
            <a:endParaRPr sz="2000"/>
          </a:p>
          <a:p>
            <a:pPr indent="-355600" lvl="0" marL="457200" rtl="0" algn="l">
              <a:spcBef>
                <a:spcPts val="0"/>
              </a:spcBef>
              <a:spcAft>
                <a:spcPts val="0"/>
              </a:spcAft>
              <a:buSzPts val="2000"/>
              <a:buChar char="●"/>
            </a:pPr>
            <a:r>
              <a:rPr lang="en" sz="2000"/>
              <a:t>Controller </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pic>
        <p:nvPicPr>
          <p:cNvPr id="848" name="Google Shape;848;p114"/>
          <p:cNvPicPr preferRelativeResize="0"/>
          <p:nvPr/>
        </p:nvPicPr>
        <p:blipFill>
          <a:blip r:embed="rId4">
            <a:alphaModFix/>
          </a:blip>
          <a:stretch>
            <a:fillRect/>
          </a:stretch>
        </p:blipFill>
        <p:spPr>
          <a:xfrm>
            <a:off x="4637400" y="636900"/>
            <a:ext cx="4506600" cy="4506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2" name="Shape 852"/>
        <p:cNvGrpSpPr/>
        <p:nvPr/>
      </p:nvGrpSpPr>
      <p:grpSpPr>
        <a:xfrm>
          <a:off x="0" y="0"/>
          <a:ext cx="0" cy="0"/>
          <a:chOff x="0" y="0"/>
          <a:chExt cx="0" cy="0"/>
        </a:xfrm>
      </p:grpSpPr>
      <p:sp>
        <p:nvSpPr>
          <p:cNvPr id="853" name="Google Shape;853;p11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4" name="Google Shape;854;p1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p11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56" name="Google Shape;856;p115"/>
          <p:cNvSpPr txBox="1"/>
          <p:nvPr/>
        </p:nvSpPr>
        <p:spPr>
          <a:xfrm>
            <a:off x="4662400" y="1663950"/>
            <a:ext cx="4481700" cy="147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a:t>
            </a:r>
            <a:r>
              <a:rPr lang="en" sz="2000"/>
              <a:t> </a:t>
            </a:r>
            <a:r>
              <a:rPr b="1" lang="en" sz="2000"/>
              <a:t>model</a:t>
            </a:r>
            <a:r>
              <a:rPr lang="en" sz="2000"/>
              <a:t> represents the data of a web application. The data is stored in the form of a model object and passed to the view by the controller. </a:t>
            </a:r>
            <a:endParaRPr sz="2000"/>
          </a:p>
        </p:txBody>
      </p:sp>
      <p:pic>
        <p:nvPicPr>
          <p:cNvPr id="857" name="Google Shape;857;p115"/>
          <p:cNvPicPr preferRelativeResize="0"/>
          <p:nvPr/>
        </p:nvPicPr>
        <p:blipFill>
          <a:blip r:embed="rId4">
            <a:alphaModFix/>
          </a:blip>
          <a:stretch>
            <a:fillRect/>
          </a:stretch>
        </p:blipFill>
        <p:spPr>
          <a:xfrm>
            <a:off x="0" y="636900"/>
            <a:ext cx="4481700" cy="4506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Client Server Architecture</a:t>
            </a:r>
            <a:endParaRPr b="0" i="0" sz="3000" u="none" cap="none" strike="noStrike">
              <a:solidFill>
                <a:srgbClr val="FFFFFF"/>
              </a:solidFill>
              <a:latin typeface="Calibri"/>
              <a:ea typeface="Calibri"/>
              <a:cs typeface="Calibri"/>
              <a:sym typeface="Calibri"/>
            </a:endParaRPr>
          </a:p>
        </p:txBody>
      </p:sp>
      <p:pic>
        <p:nvPicPr>
          <p:cNvPr id="180" name="Google Shape;180;p35"/>
          <p:cNvPicPr preferRelativeResize="0"/>
          <p:nvPr/>
        </p:nvPicPr>
        <p:blipFill>
          <a:blip r:embed="rId4">
            <a:alphaModFix/>
          </a:blip>
          <a:stretch>
            <a:fillRect/>
          </a:stretch>
        </p:blipFill>
        <p:spPr>
          <a:xfrm>
            <a:off x="0" y="636900"/>
            <a:ext cx="9144001" cy="45066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1" name="Shape 861"/>
        <p:cNvGrpSpPr/>
        <p:nvPr/>
      </p:nvGrpSpPr>
      <p:grpSpPr>
        <a:xfrm>
          <a:off x="0" y="0"/>
          <a:ext cx="0" cy="0"/>
          <a:chOff x="0" y="0"/>
          <a:chExt cx="0" cy="0"/>
        </a:xfrm>
      </p:grpSpPr>
      <p:sp>
        <p:nvSpPr>
          <p:cNvPr id="862" name="Google Shape;862;p11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p11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4" name="Google Shape;864;p11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65" name="Google Shape;865;p11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Mo</a:t>
            </a:r>
            <a:r>
              <a:rPr lang="en" sz="2000"/>
              <a:t>d</a:t>
            </a:r>
            <a:r>
              <a:rPr lang="en" sz="2000"/>
              <a:t>el directly manages the data, logic and rules of the application.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is independent of the user interface which appears to the client.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For example, your friend suggestions, notifications, etc. will be stored as a model object and sent to the view by the controller class.</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9" name="Shape 869"/>
        <p:cNvGrpSpPr/>
        <p:nvPr/>
      </p:nvGrpSpPr>
      <p:grpSpPr>
        <a:xfrm>
          <a:off x="0" y="0"/>
          <a:ext cx="0" cy="0"/>
          <a:chOff x="0" y="0"/>
          <a:chExt cx="0" cy="0"/>
        </a:xfrm>
      </p:grpSpPr>
      <p:sp>
        <p:nvSpPr>
          <p:cNvPr id="870" name="Google Shape;870;p11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1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2" name="Google Shape;872;p11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73" name="Google Shape;873;p117"/>
          <p:cNvSpPr txBox="1"/>
          <p:nvPr/>
        </p:nvSpPr>
        <p:spPr>
          <a:xfrm>
            <a:off x="153600" y="756050"/>
            <a:ext cx="3279600" cy="3618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a:t>
            </a:r>
            <a:r>
              <a:rPr b="1" lang="en" sz="2000"/>
              <a:t>controller</a:t>
            </a:r>
            <a:r>
              <a:rPr lang="en" sz="2000"/>
              <a:t> involves classes and methods that process the business logic for you.</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It is the main thinking agent in MVC architecture &amp; is responsible for sending commands to the Model and View.</a:t>
            </a:r>
            <a:endParaRPr sz="2000"/>
          </a:p>
        </p:txBody>
      </p:sp>
      <p:pic>
        <p:nvPicPr>
          <p:cNvPr id="874" name="Google Shape;874;p117"/>
          <p:cNvPicPr preferRelativeResize="0"/>
          <p:nvPr/>
        </p:nvPicPr>
        <p:blipFill>
          <a:blip r:embed="rId4">
            <a:alphaModFix/>
          </a:blip>
          <a:stretch>
            <a:fillRect/>
          </a:stretch>
        </p:blipFill>
        <p:spPr>
          <a:xfrm>
            <a:off x="4637400" y="636900"/>
            <a:ext cx="4506598" cy="450659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8" name="Shape 878"/>
        <p:cNvGrpSpPr/>
        <p:nvPr/>
      </p:nvGrpSpPr>
      <p:grpSpPr>
        <a:xfrm>
          <a:off x="0" y="0"/>
          <a:ext cx="0" cy="0"/>
          <a:chOff x="0" y="0"/>
          <a:chExt cx="0" cy="0"/>
        </a:xfrm>
      </p:grpSpPr>
      <p:sp>
        <p:nvSpPr>
          <p:cNvPr id="879" name="Google Shape;879;p11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11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11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82" name="Google Shape;882;p11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Controller receives a user request, processes it, and uses the model and view components to send the </a:t>
            </a:r>
            <a:r>
              <a:rPr lang="en" sz="2000"/>
              <a:t>appropriate</a:t>
            </a:r>
            <a:r>
              <a:rPr lang="en" sz="2000"/>
              <a:t> response to the user.</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For example, in the Facebook newsfeed of a particular user, the controller would process all the relevant posts to display on the news feed, friend suggestions, notifications, etc. </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It would then return all this information to the view.</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6" name="Shape 886"/>
        <p:cNvGrpSpPr/>
        <p:nvPr/>
      </p:nvGrpSpPr>
      <p:grpSpPr>
        <a:xfrm>
          <a:off x="0" y="0"/>
          <a:ext cx="0" cy="0"/>
          <a:chOff x="0" y="0"/>
          <a:chExt cx="0" cy="0"/>
        </a:xfrm>
      </p:grpSpPr>
      <p:sp>
        <p:nvSpPr>
          <p:cNvPr id="887" name="Google Shape;887;p11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8" name="Google Shape;888;p11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11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90" name="Google Shape;890;p11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a:t>
            </a:r>
            <a:r>
              <a:rPr b="1" lang="en" sz="2000"/>
              <a:t>view</a:t>
            </a:r>
            <a:r>
              <a:rPr lang="en" sz="2000"/>
              <a:t> component of the web application takes information from the controller (in the form of a model) and renders it on the web page to be displayed to the user.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Note that multiple views of the same data may be possible.</a:t>
            </a:r>
            <a:endParaRPr b="1" sz="2000"/>
          </a:p>
          <a:p>
            <a:pPr indent="0" lvl="0" marL="0" rtl="0" algn="l">
              <a:spcBef>
                <a:spcPts val="0"/>
              </a:spcBef>
              <a:spcAft>
                <a:spcPts val="0"/>
              </a:spcAft>
              <a:buNone/>
            </a:pPr>
            <a:r>
              <a:t/>
            </a:r>
            <a:endParaRPr sz="2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4" name="Shape 894"/>
        <p:cNvGrpSpPr/>
        <p:nvPr/>
      </p:nvGrpSpPr>
      <p:grpSpPr>
        <a:xfrm>
          <a:off x="0" y="0"/>
          <a:ext cx="0" cy="0"/>
          <a:chOff x="0" y="0"/>
          <a:chExt cx="0" cy="0"/>
        </a:xfrm>
      </p:grpSpPr>
      <p:sp>
        <p:nvSpPr>
          <p:cNvPr id="895" name="Google Shape;895;p12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6" name="Google Shape;896;p12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12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898" name="Google Shape;898;p120"/>
          <p:cNvSpPr txBox="1"/>
          <p:nvPr/>
        </p:nvSpPr>
        <p:spPr>
          <a:xfrm>
            <a:off x="5247600" y="767525"/>
            <a:ext cx="3896400" cy="2597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For example, the view would ensure that your notifications are visible at the top-right corner of </a:t>
            </a:r>
            <a:r>
              <a:rPr lang="en" sz="2000"/>
              <a:t>the</a:t>
            </a:r>
            <a:r>
              <a:rPr lang="en" sz="2000"/>
              <a:t> webpage and in a particular fashion (the font, colour, etc.).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actual content of the notifications will be sent to the view by the controller.</a:t>
            </a:r>
            <a:endParaRPr sz="2000"/>
          </a:p>
        </p:txBody>
      </p:sp>
      <p:pic>
        <p:nvPicPr>
          <p:cNvPr id="899" name="Google Shape;899;p120"/>
          <p:cNvPicPr preferRelativeResize="0"/>
          <p:nvPr/>
        </p:nvPicPr>
        <p:blipFill>
          <a:blip r:embed="rId4">
            <a:alphaModFix/>
          </a:blip>
          <a:stretch>
            <a:fillRect/>
          </a:stretch>
        </p:blipFill>
        <p:spPr>
          <a:xfrm>
            <a:off x="203325" y="924550"/>
            <a:ext cx="4942802" cy="329439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3" name="Shape 903"/>
        <p:cNvGrpSpPr/>
        <p:nvPr/>
      </p:nvGrpSpPr>
      <p:grpSpPr>
        <a:xfrm>
          <a:off x="0" y="0"/>
          <a:ext cx="0" cy="0"/>
          <a:chOff x="0" y="0"/>
          <a:chExt cx="0" cy="0"/>
        </a:xfrm>
      </p:grpSpPr>
      <p:sp>
        <p:nvSpPr>
          <p:cNvPr id="904" name="Google Shape;904;p12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12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12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sp>
        <p:nvSpPr>
          <p:cNvPr id="907" name="Google Shape;907;p12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So how exactly is MVC architecture implemented in websites?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 us see MVC implementation of a previous example</a:t>
            </a:r>
            <a:endParaRPr sz="2000"/>
          </a:p>
          <a:p>
            <a:pPr indent="0" lvl="0" marL="0" rtl="0" algn="l">
              <a:spcBef>
                <a:spcPts val="0"/>
              </a:spcBef>
              <a:spcAft>
                <a:spcPts val="0"/>
              </a:spcAft>
              <a:buNone/>
            </a:pPr>
            <a:r>
              <a:t/>
            </a:r>
            <a:endParaRPr sz="2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1" name="Shape 911"/>
        <p:cNvGrpSpPr/>
        <p:nvPr/>
      </p:nvGrpSpPr>
      <p:grpSpPr>
        <a:xfrm>
          <a:off x="0" y="0"/>
          <a:ext cx="0" cy="0"/>
          <a:chOff x="0" y="0"/>
          <a:chExt cx="0" cy="0"/>
        </a:xfrm>
      </p:grpSpPr>
      <p:sp>
        <p:nvSpPr>
          <p:cNvPr id="912" name="Google Shape;912;p12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12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12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pic>
        <p:nvPicPr>
          <p:cNvPr id="915" name="Google Shape;915;p122"/>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9" name="Shape 919"/>
        <p:cNvGrpSpPr/>
        <p:nvPr/>
      </p:nvGrpSpPr>
      <p:grpSpPr>
        <a:xfrm>
          <a:off x="0" y="0"/>
          <a:ext cx="0" cy="0"/>
          <a:chOff x="0" y="0"/>
          <a:chExt cx="0" cy="0"/>
        </a:xfrm>
      </p:grpSpPr>
      <p:sp>
        <p:nvSpPr>
          <p:cNvPr id="920" name="Google Shape;920;p12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12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12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pic>
        <p:nvPicPr>
          <p:cNvPr id="923" name="Google Shape;923;p123"/>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7" name="Shape 927"/>
        <p:cNvGrpSpPr/>
        <p:nvPr/>
      </p:nvGrpSpPr>
      <p:grpSpPr>
        <a:xfrm>
          <a:off x="0" y="0"/>
          <a:ext cx="0" cy="0"/>
          <a:chOff x="0" y="0"/>
          <a:chExt cx="0" cy="0"/>
        </a:xfrm>
      </p:grpSpPr>
      <p:sp>
        <p:nvSpPr>
          <p:cNvPr id="928" name="Google Shape;928;p12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12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12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pic>
        <p:nvPicPr>
          <p:cNvPr id="931" name="Google Shape;931;p124"/>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5" name="Shape 935"/>
        <p:cNvGrpSpPr/>
        <p:nvPr/>
      </p:nvGrpSpPr>
      <p:grpSpPr>
        <a:xfrm>
          <a:off x="0" y="0"/>
          <a:ext cx="0" cy="0"/>
          <a:chOff x="0" y="0"/>
          <a:chExt cx="0" cy="0"/>
        </a:xfrm>
      </p:grpSpPr>
      <p:sp>
        <p:nvSpPr>
          <p:cNvPr id="936" name="Google Shape;936;p12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12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12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MVC architecture</a:t>
            </a:r>
            <a:endParaRPr b="0" i="0" sz="3000" u="none" cap="none" strike="noStrike">
              <a:solidFill>
                <a:srgbClr val="FFFFFF"/>
              </a:solidFill>
              <a:latin typeface="Calibri"/>
              <a:ea typeface="Calibri"/>
              <a:cs typeface="Calibri"/>
              <a:sym typeface="Calibri"/>
            </a:endParaRPr>
          </a:p>
        </p:txBody>
      </p:sp>
      <p:pic>
        <p:nvPicPr>
          <p:cNvPr id="939" name="Google Shape;939;p125"/>
          <p:cNvPicPr preferRelativeResize="0"/>
          <p:nvPr/>
        </p:nvPicPr>
        <p:blipFill>
          <a:blip r:embed="rId4">
            <a:alphaModFix/>
          </a:blip>
          <a:stretch>
            <a:fillRect/>
          </a:stretch>
        </p:blipFill>
        <p:spPr>
          <a:xfrm>
            <a:off x="0" y="636900"/>
            <a:ext cx="9144001" cy="450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